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300" r:id="rId3"/>
    <p:sldId id="258" r:id="rId4"/>
    <p:sldId id="261" r:id="rId5"/>
    <p:sldId id="262" r:id="rId6"/>
    <p:sldId id="263" r:id="rId7"/>
    <p:sldId id="264" r:id="rId8"/>
    <p:sldId id="272" r:id="rId9"/>
    <p:sldId id="265" r:id="rId10"/>
    <p:sldId id="266" r:id="rId11"/>
    <p:sldId id="276" r:id="rId12"/>
    <p:sldId id="273" r:id="rId13"/>
    <p:sldId id="267" r:id="rId14"/>
    <p:sldId id="303" r:id="rId15"/>
    <p:sldId id="304" r:id="rId16"/>
    <p:sldId id="305" r:id="rId17"/>
    <p:sldId id="306" r:id="rId18"/>
    <p:sldId id="270" r:id="rId19"/>
    <p:sldId id="278" r:id="rId20"/>
    <p:sldId id="277" r:id="rId21"/>
  </p:sldIdLst>
  <p:sldSz cx="9753600" cy="7315200"/>
  <p:notesSz cx="6858000" cy="9144000"/>
  <p:embeddedFontLs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88D"/>
    <a:srgbClr val="FFFBF0"/>
    <a:srgbClr val="706CA8"/>
    <a:srgbClr val="D1B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–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0447" autoAdjust="0"/>
    <p:restoredTop sz="66447" autoAdjust="0"/>
  </p:normalViewPr>
  <p:slideViewPr>
    <p:cSldViewPr>
      <p:cViewPr varScale="1">
        <p:scale>
          <a:sx n="97" d="100"/>
          <a:sy n="97" d="100"/>
        </p:scale>
        <p:origin x="32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4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>
        <p:scale>
          <a:sx n="200" d="100"/>
          <a:sy n="200" d="100"/>
        </p:scale>
        <p:origin x="2592" y="-52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79E39E-BCB9-45F6-97D2-3E0B1B928D7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E61EC37-512A-4898-A30E-151239928C1F}">
      <dgm:prSet phldrT="[Текст]"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Главная</a:t>
          </a:r>
        </a:p>
      </dgm:t>
    </dgm:pt>
    <dgm:pt modelId="{E7FF5306-68FC-4C84-84EA-0FACE5ACC922}" type="parTrans" cxnId="{8B384838-0DE6-437F-A76E-54EBE2F34593}">
      <dgm:prSet/>
      <dgm:spPr/>
      <dgm:t>
        <a:bodyPr/>
        <a:lstStyle/>
        <a:p>
          <a:endParaRPr lang="ru-RU"/>
        </a:p>
      </dgm:t>
    </dgm:pt>
    <dgm:pt modelId="{008F488C-1152-4687-9DF9-C7C44077E6CD}" type="sibTrans" cxnId="{8B384838-0DE6-437F-A76E-54EBE2F34593}">
      <dgm:prSet/>
      <dgm:spPr/>
      <dgm:t>
        <a:bodyPr/>
        <a:lstStyle/>
        <a:p>
          <a:endParaRPr lang="ru-RU"/>
        </a:p>
      </dgm:t>
    </dgm:pt>
    <dgm:pt modelId="{DBF663DE-E797-4A8E-A0F9-5844BCC38FD8}">
      <dgm:prSet phldrT="[Текст]"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О нас</a:t>
          </a:r>
        </a:p>
      </dgm:t>
    </dgm:pt>
    <dgm:pt modelId="{B2309142-7A06-458A-808F-18E317ECC3F0}" type="parTrans" cxnId="{8BD90C4B-9B59-40D8-85DD-6571410926E7}">
      <dgm:prSet/>
      <dgm:spPr>
        <a:solidFill>
          <a:srgbClr val="706CA8"/>
        </a:solidFill>
        <a:ln>
          <a:solidFill>
            <a:schemeClr val="tx1"/>
          </a:solidFill>
        </a:ln>
      </dgm:spPr>
      <dgm:t>
        <a:bodyPr/>
        <a:lstStyle/>
        <a:p>
          <a:endParaRPr lang="ru-RU"/>
        </a:p>
      </dgm:t>
    </dgm:pt>
    <dgm:pt modelId="{276A814F-ABE2-41FC-A887-7D9C205D9F84}" type="sibTrans" cxnId="{8BD90C4B-9B59-40D8-85DD-6571410926E7}">
      <dgm:prSet/>
      <dgm:spPr/>
      <dgm:t>
        <a:bodyPr/>
        <a:lstStyle/>
        <a:p>
          <a:endParaRPr lang="ru-RU"/>
        </a:p>
      </dgm:t>
    </dgm:pt>
    <dgm:pt modelId="{E0DCFC85-2A4C-4A82-9554-20B0E8196E91}">
      <dgm:prSet phldrT="[Текст]"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Услуги</a:t>
          </a:r>
        </a:p>
      </dgm:t>
    </dgm:pt>
    <dgm:pt modelId="{DB3853AB-54F0-4301-AB95-B72F2E06E811}" type="parTrans" cxnId="{F9B86362-8B81-4A57-B6EB-A61B936B78D2}">
      <dgm:prSet/>
      <dgm:spPr/>
      <dgm:t>
        <a:bodyPr/>
        <a:lstStyle/>
        <a:p>
          <a:endParaRPr lang="ru-RU"/>
        </a:p>
      </dgm:t>
    </dgm:pt>
    <dgm:pt modelId="{2262BBF3-1C46-4A84-A225-3708EA8D958C}" type="sibTrans" cxnId="{F9B86362-8B81-4A57-B6EB-A61B936B78D2}">
      <dgm:prSet/>
      <dgm:spPr/>
      <dgm:t>
        <a:bodyPr/>
        <a:lstStyle/>
        <a:p>
          <a:endParaRPr lang="ru-RU"/>
        </a:p>
      </dgm:t>
    </dgm:pt>
    <dgm:pt modelId="{ABA19CED-CEBD-458B-9BA9-2D9F81648B0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Договоры</a:t>
          </a:r>
        </a:p>
      </dgm:t>
    </dgm:pt>
    <dgm:pt modelId="{CDA9D7F2-D423-40F7-B9FA-B316F7730A77}" type="parTrans" cxnId="{08D548BB-0D88-406F-BDB7-86118F2193DE}">
      <dgm:prSet/>
      <dgm:spPr/>
      <dgm:t>
        <a:bodyPr/>
        <a:lstStyle/>
        <a:p>
          <a:endParaRPr lang="ru-RU"/>
        </a:p>
      </dgm:t>
    </dgm:pt>
    <dgm:pt modelId="{E65D9689-DE87-4F08-AD6F-E33C4E54798F}" type="sibTrans" cxnId="{08D548BB-0D88-406F-BDB7-86118F2193DE}">
      <dgm:prSet/>
      <dgm:spPr/>
      <dgm:t>
        <a:bodyPr/>
        <a:lstStyle/>
        <a:p>
          <a:endParaRPr lang="ru-RU"/>
        </a:p>
      </dgm:t>
    </dgm:pt>
    <dgm:pt modelId="{C56306CA-94A1-4B6C-AEC0-24C9DC149A2A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Отчет</a:t>
          </a:r>
        </a:p>
      </dgm:t>
    </dgm:pt>
    <dgm:pt modelId="{5C0A6E39-6089-4934-B3FA-46A4C0CF00D3}" type="parTrans" cxnId="{AB43AEFE-5BEE-463D-B77C-D630ACEDB5FD}">
      <dgm:prSet/>
      <dgm:spPr>
        <a:ln>
          <a:solidFill>
            <a:schemeClr val="tx1"/>
          </a:solidFill>
        </a:ln>
      </dgm:spPr>
      <dgm:t>
        <a:bodyPr/>
        <a:lstStyle/>
        <a:p>
          <a:endParaRPr lang="ru-RU"/>
        </a:p>
      </dgm:t>
    </dgm:pt>
    <dgm:pt modelId="{5967BBA4-FBF5-430E-847E-85D244BB518E}" type="sibTrans" cxnId="{AB43AEFE-5BEE-463D-B77C-D630ACEDB5FD}">
      <dgm:prSet/>
      <dgm:spPr/>
      <dgm:t>
        <a:bodyPr/>
        <a:lstStyle/>
        <a:p>
          <a:endParaRPr lang="ru-RU"/>
        </a:p>
      </dgm:t>
    </dgm:pt>
    <dgm:pt modelId="{9A67D311-0C1D-4C99-9AE5-D587CFD6C958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Новости</a:t>
          </a:r>
        </a:p>
      </dgm:t>
    </dgm:pt>
    <dgm:pt modelId="{C2EEA4D8-11DD-4FF0-B28F-A9992E5C3408}" type="parTrans" cxnId="{BD3AFBFC-42FB-440D-9AC0-D1BF683D1B37}">
      <dgm:prSet/>
      <dgm:spPr>
        <a:solidFill>
          <a:srgbClr val="706CA8"/>
        </a:solidFill>
        <a:ln>
          <a:solidFill>
            <a:schemeClr val="tx1"/>
          </a:solidFill>
        </a:ln>
      </dgm:spPr>
      <dgm:t>
        <a:bodyPr/>
        <a:lstStyle/>
        <a:p>
          <a:endParaRPr lang="ru-RU"/>
        </a:p>
      </dgm:t>
    </dgm:pt>
    <dgm:pt modelId="{7C289BBA-C694-4085-877F-E882AA40BE31}" type="sibTrans" cxnId="{BD3AFBFC-42FB-440D-9AC0-D1BF683D1B37}">
      <dgm:prSet/>
      <dgm:spPr/>
      <dgm:t>
        <a:bodyPr/>
        <a:lstStyle/>
        <a:p>
          <a:endParaRPr lang="ru-RU"/>
        </a:p>
      </dgm:t>
    </dgm:pt>
    <dgm:pt modelId="{7BC7626A-C521-4417-9EB5-853F6F4B6F84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ru-RU" dirty="0"/>
            <a:t>Контакты</a:t>
          </a:r>
        </a:p>
      </dgm:t>
    </dgm:pt>
    <dgm:pt modelId="{38872C88-C853-408B-B817-07A671DA8BB6}" type="parTrans" cxnId="{1369FE64-596D-4561-B973-988E99147B83}">
      <dgm:prSet/>
      <dgm:spPr>
        <a:solidFill>
          <a:srgbClr val="706CA8"/>
        </a:solidFill>
        <a:ln>
          <a:solidFill>
            <a:schemeClr val="tx1"/>
          </a:solidFill>
        </a:ln>
      </dgm:spPr>
      <dgm:t>
        <a:bodyPr/>
        <a:lstStyle/>
        <a:p>
          <a:endParaRPr lang="ru-RU"/>
        </a:p>
      </dgm:t>
    </dgm:pt>
    <dgm:pt modelId="{B2A80E6C-E042-4C3D-8709-7BA185F3355F}" type="sibTrans" cxnId="{1369FE64-596D-4561-B973-988E99147B83}">
      <dgm:prSet/>
      <dgm:spPr/>
      <dgm:t>
        <a:bodyPr/>
        <a:lstStyle/>
        <a:p>
          <a:endParaRPr lang="ru-RU"/>
        </a:p>
      </dgm:t>
    </dgm:pt>
    <dgm:pt modelId="{89B82AD4-6FD3-4E2C-8678-B6805AA1116B}" type="pres">
      <dgm:prSet presAssocID="{4C79E39E-BCB9-45F6-97D2-3E0B1B928D7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8096A5-57BE-4A0A-9E76-ADB413245FB6}" type="pres">
      <dgm:prSet presAssocID="{8E61EC37-512A-4898-A30E-151239928C1F}" presName="hierRoot1" presStyleCnt="0"/>
      <dgm:spPr/>
    </dgm:pt>
    <dgm:pt modelId="{CEB43436-8F61-46C6-8422-524A3CB779D8}" type="pres">
      <dgm:prSet presAssocID="{8E61EC37-512A-4898-A30E-151239928C1F}" presName="composite" presStyleCnt="0"/>
      <dgm:spPr/>
    </dgm:pt>
    <dgm:pt modelId="{5A54156E-8B10-4F58-856C-324FFC7577A4}" type="pres">
      <dgm:prSet presAssocID="{8E61EC37-512A-4898-A30E-151239928C1F}" presName="background" presStyleLbl="node0" presStyleIdx="0" presStyleCnt="1"/>
      <dgm:spPr>
        <a:solidFill>
          <a:srgbClr val="3C388D"/>
        </a:solidFill>
        <a:ln>
          <a:solidFill>
            <a:schemeClr val="tx1"/>
          </a:solidFill>
        </a:ln>
      </dgm:spPr>
    </dgm:pt>
    <dgm:pt modelId="{4A9D1BF1-7D89-445C-9854-54EAA0BB6FFB}" type="pres">
      <dgm:prSet presAssocID="{8E61EC37-512A-4898-A30E-151239928C1F}" presName="text" presStyleLbl="fgAcc0" presStyleIdx="0" presStyleCnt="1">
        <dgm:presLayoutVars>
          <dgm:chPref val="3"/>
        </dgm:presLayoutVars>
      </dgm:prSet>
      <dgm:spPr/>
    </dgm:pt>
    <dgm:pt modelId="{D7BC23BF-5645-45AA-924E-7029DFB5AD3F}" type="pres">
      <dgm:prSet presAssocID="{8E61EC37-512A-4898-A30E-151239928C1F}" presName="hierChild2" presStyleCnt="0"/>
      <dgm:spPr/>
    </dgm:pt>
    <dgm:pt modelId="{CDB32984-409F-4322-8139-3841E903DC59}" type="pres">
      <dgm:prSet presAssocID="{B2309142-7A06-458A-808F-18E317ECC3F0}" presName="Name10" presStyleLbl="parChTrans1D2" presStyleIdx="0" presStyleCnt="6"/>
      <dgm:spPr/>
    </dgm:pt>
    <dgm:pt modelId="{774D6253-8ED4-4A56-9A42-5E255AE0FAEC}" type="pres">
      <dgm:prSet presAssocID="{DBF663DE-E797-4A8E-A0F9-5844BCC38FD8}" presName="hierRoot2" presStyleCnt="0"/>
      <dgm:spPr/>
    </dgm:pt>
    <dgm:pt modelId="{E1885948-0271-40D7-B30A-33FDF9675479}" type="pres">
      <dgm:prSet presAssocID="{DBF663DE-E797-4A8E-A0F9-5844BCC38FD8}" presName="composite2" presStyleCnt="0"/>
      <dgm:spPr/>
    </dgm:pt>
    <dgm:pt modelId="{B5FF3D6E-860B-4C49-8532-FEAA943D6F07}" type="pres">
      <dgm:prSet presAssocID="{DBF663DE-E797-4A8E-A0F9-5844BCC38FD8}" presName="background2" presStyleLbl="node2" presStyleIdx="0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C45C2DE1-5C76-4E5B-A8E4-0199409B56EC}" type="pres">
      <dgm:prSet presAssocID="{DBF663DE-E797-4A8E-A0F9-5844BCC38FD8}" presName="text2" presStyleLbl="fgAcc2" presStyleIdx="0" presStyleCnt="6">
        <dgm:presLayoutVars>
          <dgm:chPref val="3"/>
        </dgm:presLayoutVars>
      </dgm:prSet>
      <dgm:spPr/>
    </dgm:pt>
    <dgm:pt modelId="{475A47FB-84C9-49DA-B4D1-157A29311EAC}" type="pres">
      <dgm:prSet presAssocID="{DBF663DE-E797-4A8E-A0F9-5844BCC38FD8}" presName="hierChild3" presStyleCnt="0"/>
      <dgm:spPr/>
    </dgm:pt>
    <dgm:pt modelId="{0A2A5E33-7454-4BB8-942C-04EB507496F5}" type="pres">
      <dgm:prSet presAssocID="{DB3853AB-54F0-4301-AB95-B72F2E06E811}" presName="Name10" presStyleLbl="parChTrans1D2" presStyleIdx="1" presStyleCnt="6"/>
      <dgm:spPr/>
    </dgm:pt>
    <dgm:pt modelId="{3F5117C2-3C2E-4ABD-8637-1A1A7BE4CB60}" type="pres">
      <dgm:prSet presAssocID="{E0DCFC85-2A4C-4A82-9554-20B0E8196E91}" presName="hierRoot2" presStyleCnt="0"/>
      <dgm:spPr/>
    </dgm:pt>
    <dgm:pt modelId="{35659E07-F5F9-49EB-921D-C50987450D04}" type="pres">
      <dgm:prSet presAssocID="{E0DCFC85-2A4C-4A82-9554-20B0E8196E91}" presName="composite2" presStyleCnt="0"/>
      <dgm:spPr/>
    </dgm:pt>
    <dgm:pt modelId="{86EC4D74-4344-4EB8-8687-C814BD7863CD}" type="pres">
      <dgm:prSet presAssocID="{E0DCFC85-2A4C-4A82-9554-20B0E8196E91}" presName="background2" presStyleLbl="node2" presStyleIdx="1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FAD827D6-AFA2-4EC2-A1B7-5BE1ABCAA20A}" type="pres">
      <dgm:prSet presAssocID="{E0DCFC85-2A4C-4A82-9554-20B0E8196E91}" presName="text2" presStyleLbl="fgAcc2" presStyleIdx="1" presStyleCnt="6">
        <dgm:presLayoutVars>
          <dgm:chPref val="3"/>
        </dgm:presLayoutVars>
      </dgm:prSet>
      <dgm:spPr/>
    </dgm:pt>
    <dgm:pt modelId="{7DE0692A-CE22-44B4-BC04-B57FD5C4EC8D}" type="pres">
      <dgm:prSet presAssocID="{E0DCFC85-2A4C-4A82-9554-20B0E8196E91}" presName="hierChild3" presStyleCnt="0"/>
      <dgm:spPr/>
    </dgm:pt>
    <dgm:pt modelId="{4947D67D-32AE-4303-9D48-7A257892063A}" type="pres">
      <dgm:prSet presAssocID="{CDA9D7F2-D423-40F7-B9FA-B316F7730A77}" presName="Name10" presStyleLbl="parChTrans1D2" presStyleIdx="2" presStyleCnt="6"/>
      <dgm:spPr/>
    </dgm:pt>
    <dgm:pt modelId="{1C6338F7-26C4-4AAB-B455-7F20D5BF9956}" type="pres">
      <dgm:prSet presAssocID="{ABA19CED-CEBD-458B-9BA9-2D9F81648B0B}" presName="hierRoot2" presStyleCnt="0"/>
      <dgm:spPr/>
    </dgm:pt>
    <dgm:pt modelId="{C6072743-5A02-49D9-8228-9DD8208FB9DF}" type="pres">
      <dgm:prSet presAssocID="{ABA19CED-CEBD-458B-9BA9-2D9F81648B0B}" presName="composite2" presStyleCnt="0"/>
      <dgm:spPr/>
    </dgm:pt>
    <dgm:pt modelId="{890526DD-D956-4E89-99EC-7822194F1CAC}" type="pres">
      <dgm:prSet presAssocID="{ABA19CED-CEBD-458B-9BA9-2D9F81648B0B}" presName="background2" presStyleLbl="node2" presStyleIdx="2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CE139BA9-4046-4C7D-A8C1-2545DA50321F}" type="pres">
      <dgm:prSet presAssocID="{ABA19CED-CEBD-458B-9BA9-2D9F81648B0B}" presName="text2" presStyleLbl="fgAcc2" presStyleIdx="2" presStyleCnt="6">
        <dgm:presLayoutVars>
          <dgm:chPref val="3"/>
        </dgm:presLayoutVars>
      </dgm:prSet>
      <dgm:spPr/>
    </dgm:pt>
    <dgm:pt modelId="{90071B6D-E53F-4947-AF1E-4FAD46294F09}" type="pres">
      <dgm:prSet presAssocID="{ABA19CED-CEBD-458B-9BA9-2D9F81648B0B}" presName="hierChild3" presStyleCnt="0"/>
      <dgm:spPr/>
    </dgm:pt>
    <dgm:pt modelId="{89238D37-F689-48E9-B054-923F1FFCFFCB}" type="pres">
      <dgm:prSet presAssocID="{5C0A6E39-6089-4934-B3FA-46A4C0CF00D3}" presName="Name10" presStyleLbl="parChTrans1D2" presStyleIdx="3" presStyleCnt="6"/>
      <dgm:spPr/>
    </dgm:pt>
    <dgm:pt modelId="{CDCFEA93-7F96-473A-87A7-9E3A387EC9A7}" type="pres">
      <dgm:prSet presAssocID="{C56306CA-94A1-4B6C-AEC0-24C9DC149A2A}" presName="hierRoot2" presStyleCnt="0"/>
      <dgm:spPr/>
    </dgm:pt>
    <dgm:pt modelId="{F24F7022-4356-4581-AC65-2310DFD938F5}" type="pres">
      <dgm:prSet presAssocID="{C56306CA-94A1-4B6C-AEC0-24C9DC149A2A}" presName="composite2" presStyleCnt="0"/>
      <dgm:spPr/>
    </dgm:pt>
    <dgm:pt modelId="{5D54196D-AF83-40CB-9E60-063E7E0B7C81}" type="pres">
      <dgm:prSet presAssocID="{C56306CA-94A1-4B6C-AEC0-24C9DC149A2A}" presName="background2" presStyleLbl="node2" presStyleIdx="3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A368CAAF-A3C1-4414-8C64-967912DDCBC1}" type="pres">
      <dgm:prSet presAssocID="{C56306CA-94A1-4B6C-AEC0-24C9DC149A2A}" presName="text2" presStyleLbl="fgAcc2" presStyleIdx="3" presStyleCnt="6">
        <dgm:presLayoutVars>
          <dgm:chPref val="3"/>
        </dgm:presLayoutVars>
      </dgm:prSet>
      <dgm:spPr/>
    </dgm:pt>
    <dgm:pt modelId="{7E086B1A-C50D-49D0-8F97-610ECFF9DE44}" type="pres">
      <dgm:prSet presAssocID="{C56306CA-94A1-4B6C-AEC0-24C9DC149A2A}" presName="hierChild3" presStyleCnt="0"/>
      <dgm:spPr/>
    </dgm:pt>
    <dgm:pt modelId="{757BE429-4EA0-4B76-AF0E-9E9ED6C948B2}" type="pres">
      <dgm:prSet presAssocID="{C2EEA4D8-11DD-4FF0-B28F-A9992E5C3408}" presName="Name10" presStyleLbl="parChTrans1D2" presStyleIdx="4" presStyleCnt="6"/>
      <dgm:spPr/>
    </dgm:pt>
    <dgm:pt modelId="{89380B0D-A588-45C0-A5D3-1C1AFC042295}" type="pres">
      <dgm:prSet presAssocID="{9A67D311-0C1D-4C99-9AE5-D587CFD6C958}" presName="hierRoot2" presStyleCnt="0"/>
      <dgm:spPr/>
    </dgm:pt>
    <dgm:pt modelId="{0091E1F3-D0CE-42DD-8B29-214D8DF42E80}" type="pres">
      <dgm:prSet presAssocID="{9A67D311-0C1D-4C99-9AE5-D587CFD6C958}" presName="composite2" presStyleCnt="0"/>
      <dgm:spPr/>
    </dgm:pt>
    <dgm:pt modelId="{7FCEA54F-B900-4DA8-BF13-7492A1CFA130}" type="pres">
      <dgm:prSet presAssocID="{9A67D311-0C1D-4C99-9AE5-D587CFD6C958}" presName="background2" presStyleLbl="node2" presStyleIdx="4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A6FC0625-28D2-4AF0-82E6-63623217E05D}" type="pres">
      <dgm:prSet presAssocID="{9A67D311-0C1D-4C99-9AE5-D587CFD6C958}" presName="text2" presStyleLbl="fgAcc2" presStyleIdx="4" presStyleCnt="6">
        <dgm:presLayoutVars>
          <dgm:chPref val="3"/>
        </dgm:presLayoutVars>
      </dgm:prSet>
      <dgm:spPr/>
    </dgm:pt>
    <dgm:pt modelId="{C9E9BB80-2176-4CD9-BB7B-989F8D746213}" type="pres">
      <dgm:prSet presAssocID="{9A67D311-0C1D-4C99-9AE5-D587CFD6C958}" presName="hierChild3" presStyleCnt="0"/>
      <dgm:spPr/>
    </dgm:pt>
    <dgm:pt modelId="{AA7AFA27-5FAC-4FB5-8F9E-F305F0FB9418}" type="pres">
      <dgm:prSet presAssocID="{38872C88-C853-408B-B817-07A671DA8BB6}" presName="Name10" presStyleLbl="parChTrans1D2" presStyleIdx="5" presStyleCnt="6"/>
      <dgm:spPr/>
    </dgm:pt>
    <dgm:pt modelId="{EE2F7B26-4FD2-417E-B35D-D856496041B3}" type="pres">
      <dgm:prSet presAssocID="{7BC7626A-C521-4417-9EB5-853F6F4B6F84}" presName="hierRoot2" presStyleCnt="0"/>
      <dgm:spPr/>
    </dgm:pt>
    <dgm:pt modelId="{ECCCFB08-67B7-4249-9A66-B8C56DF8858A}" type="pres">
      <dgm:prSet presAssocID="{7BC7626A-C521-4417-9EB5-853F6F4B6F84}" presName="composite2" presStyleCnt="0"/>
      <dgm:spPr/>
    </dgm:pt>
    <dgm:pt modelId="{41B98F43-BE6C-419A-BCA5-3B33E2319386}" type="pres">
      <dgm:prSet presAssocID="{7BC7626A-C521-4417-9EB5-853F6F4B6F84}" presName="background2" presStyleLbl="node2" presStyleIdx="5" presStyleCnt="6"/>
      <dgm:spPr>
        <a:solidFill>
          <a:srgbClr val="706CA8"/>
        </a:solidFill>
        <a:ln>
          <a:solidFill>
            <a:schemeClr val="tx1"/>
          </a:solidFill>
        </a:ln>
      </dgm:spPr>
    </dgm:pt>
    <dgm:pt modelId="{2E588119-1712-4653-92F7-715A9F1417DD}" type="pres">
      <dgm:prSet presAssocID="{7BC7626A-C521-4417-9EB5-853F6F4B6F84}" presName="text2" presStyleLbl="fgAcc2" presStyleIdx="5" presStyleCnt="6">
        <dgm:presLayoutVars>
          <dgm:chPref val="3"/>
        </dgm:presLayoutVars>
      </dgm:prSet>
      <dgm:spPr/>
    </dgm:pt>
    <dgm:pt modelId="{0B7FD10D-C3F6-463B-BFD7-065A3216F9B4}" type="pres">
      <dgm:prSet presAssocID="{7BC7626A-C521-4417-9EB5-853F6F4B6F84}" presName="hierChild3" presStyleCnt="0"/>
      <dgm:spPr/>
    </dgm:pt>
  </dgm:ptLst>
  <dgm:cxnLst>
    <dgm:cxn modelId="{9BAABA2C-1604-4F53-AE08-C61AFFB4BE08}" type="presOf" srcId="{7BC7626A-C521-4417-9EB5-853F6F4B6F84}" destId="{2E588119-1712-4653-92F7-715A9F1417DD}" srcOrd="0" destOrd="0" presId="urn:microsoft.com/office/officeart/2005/8/layout/hierarchy1"/>
    <dgm:cxn modelId="{8B384838-0DE6-437F-A76E-54EBE2F34593}" srcId="{4C79E39E-BCB9-45F6-97D2-3E0B1B928D70}" destId="{8E61EC37-512A-4898-A30E-151239928C1F}" srcOrd="0" destOrd="0" parTransId="{E7FF5306-68FC-4C84-84EA-0FACE5ACC922}" sibTransId="{008F488C-1152-4687-9DF9-C7C44077E6CD}"/>
    <dgm:cxn modelId="{27AF6849-09D9-4119-BAE9-C74183AD5E36}" type="presOf" srcId="{DBF663DE-E797-4A8E-A0F9-5844BCC38FD8}" destId="{C45C2DE1-5C76-4E5B-A8E4-0199409B56EC}" srcOrd="0" destOrd="0" presId="urn:microsoft.com/office/officeart/2005/8/layout/hierarchy1"/>
    <dgm:cxn modelId="{8BD90C4B-9B59-40D8-85DD-6571410926E7}" srcId="{8E61EC37-512A-4898-A30E-151239928C1F}" destId="{DBF663DE-E797-4A8E-A0F9-5844BCC38FD8}" srcOrd="0" destOrd="0" parTransId="{B2309142-7A06-458A-808F-18E317ECC3F0}" sibTransId="{276A814F-ABE2-41FC-A887-7D9C205D9F84}"/>
    <dgm:cxn modelId="{F9B86362-8B81-4A57-B6EB-A61B936B78D2}" srcId="{8E61EC37-512A-4898-A30E-151239928C1F}" destId="{E0DCFC85-2A4C-4A82-9554-20B0E8196E91}" srcOrd="1" destOrd="0" parTransId="{DB3853AB-54F0-4301-AB95-B72F2E06E811}" sibTransId="{2262BBF3-1C46-4A84-A225-3708EA8D958C}"/>
    <dgm:cxn modelId="{1369FE64-596D-4561-B973-988E99147B83}" srcId="{8E61EC37-512A-4898-A30E-151239928C1F}" destId="{7BC7626A-C521-4417-9EB5-853F6F4B6F84}" srcOrd="5" destOrd="0" parTransId="{38872C88-C853-408B-B817-07A671DA8BB6}" sibTransId="{B2A80E6C-E042-4C3D-8709-7BA185F3355F}"/>
    <dgm:cxn modelId="{1790D96B-83FE-4B12-9F3A-75FA662B5D40}" type="presOf" srcId="{4C79E39E-BCB9-45F6-97D2-3E0B1B928D70}" destId="{89B82AD4-6FD3-4E2C-8678-B6805AA1116B}" srcOrd="0" destOrd="0" presId="urn:microsoft.com/office/officeart/2005/8/layout/hierarchy1"/>
    <dgm:cxn modelId="{B2B7E672-4236-4CAB-96A2-2BEFB5060281}" type="presOf" srcId="{38872C88-C853-408B-B817-07A671DA8BB6}" destId="{AA7AFA27-5FAC-4FB5-8F9E-F305F0FB9418}" srcOrd="0" destOrd="0" presId="urn:microsoft.com/office/officeart/2005/8/layout/hierarchy1"/>
    <dgm:cxn modelId="{21D35C73-8C8A-48C4-B481-E39B6AD02741}" type="presOf" srcId="{ABA19CED-CEBD-458B-9BA9-2D9F81648B0B}" destId="{CE139BA9-4046-4C7D-A8C1-2545DA50321F}" srcOrd="0" destOrd="0" presId="urn:microsoft.com/office/officeart/2005/8/layout/hierarchy1"/>
    <dgm:cxn modelId="{D64E7377-DE47-49C7-96D2-3762C98D3960}" type="presOf" srcId="{8E61EC37-512A-4898-A30E-151239928C1F}" destId="{4A9D1BF1-7D89-445C-9854-54EAA0BB6FFB}" srcOrd="0" destOrd="0" presId="urn:microsoft.com/office/officeart/2005/8/layout/hierarchy1"/>
    <dgm:cxn modelId="{BB5E707C-63EC-460E-9DF0-BDE09820371C}" type="presOf" srcId="{C56306CA-94A1-4B6C-AEC0-24C9DC149A2A}" destId="{A368CAAF-A3C1-4414-8C64-967912DDCBC1}" srcOrd="0" destOrd="0" presId="urn:microsoft.com/office/officeart/2005/8/layout/hierarchy1"/>
    <dgm:cxn modelId="{9F17D587-8CD4-4B73-9346-D5545580E029}" type="presOf" srcId="{DB3853AB-54F0-4301-AB95-B72F2E06E811}" destId="{0A2A5E33-7454-4BB8-942C-04EB507496F5}" srcOrd="0" destOrd="0" presId="urn:microsoft.com/office/officeart/2005/8/layout/hierarchy1"/>
    <dgm:cxn modelId="{9AF9E28C-2AEC-4719-921C-FC304594B69C}" type="presOf" srcId="{B2309142-7A06-458A-808F-18E317ECC3F0}" destId="{CDB32984-409F-4322-8139-3841E903DC59}" srcOrd="0" destOrd="0" presId="urn:microsoft.com/office/officeart/2005/8/layout/hierarchy1"/>
    <dgm:cxn modelId="{251D3BA0-8E74-4996-947E-840E2B882D19}" type="presOf" srcId="{5C0A6E39-6089-4934-B3FA-46A4C0CF00D3}" destId="{89238D37-F689-48E9-B054-923F1FFCFFCB}" srcOrd="0" destOrd="0" presId="urn:microsoft.com/office/officeart/2005/8/layout/hierarchy1"/>
    <dgm:cxn modelId="{7ACDCCB0-69C3-42EB-A678-5656265092FF}" type="presOf" srcId="{CDA9D7F2-D423-40F7-B9FA-B316F7730A77}" destId="{4947D67D-32AE-4303-9D48-7A257892063A}" srcOrd="0" destOrd="0" presId="urn:microsoft.com/office/officeart/2005/8/layout/hierarchy1"/>
    <dgm:cxn modelId="{08D548BB-0D88-406F-BDB7-86118F2193DE}" srcId="{8E61EC37-512A-4898-A30E-151239928C1F}" destId="{ABA19CED-CEBD-458B-9BA9-2D9F81648B0B}" srcOrd="2" destOrd="0" parTransId="{CDA9D7F2-D423-40F7-B9FA-B316F7730A77}" sibTransId="{E65D9689-DE87-4F08-AD6F-E33C4E54798F}"/>
    <dgm:cxn modelId="{59B2A4CB-6EDC-4769-AA4A-9E6280E8BB25}" type="presOf" srcId="{E0DCFC85-2A4C-4A82-9554-20B0E8196E91}" destId="{FAD827D6-AFA2-4EC2-A1B7-5BE1ABCAA20A}" srcOrd="0" destOrd="0" presId="urn:microsoft.com/office/officeart/2005/8/layout/hierarchy1"/>
    <dgm:cxn modelId="{77442EED-5CF4-432F-A1BD-3A969D2C88B0}" type="presOf" srcId="{9A67D311-0C1D-4C99-9AE5-D587CFD6C958}" destId="{A6FC0625-28D2-4AF0-82E6-63623217E05D}" srcOrd="0" destOrd="0" presId="urn:microsoft.com/office/officeart/2005/8/layout/hierarchy1"/>
    <dgm:cxn modelId="{60BE6FEE-2853-4D06-9CAE-AFE82D550025}" type="presOf" srcId="{C2EEA4D8-11DD-4FF0-B28F-A9992E5C3408}" destId="{757BE429-4EA0-4B76-AF0E-9E9ED6C948B2}" srcOrd="0" destOrd="0" presId="urn:microsoft.com/office/officeart/2005/8/layout/hierarchy1"/>
    <dgm:cxn modelId="{BD3AFBFC-42FB-440D-9AC0-D1BF683D1B37}" srcId="{8E61EC37-512A-4898-A30E-151239928C1F}" destId="{9A67D311-0C1D-4C99-9AE5-D587CFD6C958}" srcOrd="4" destOrd="0" parTransId="{C2EEA4D8-11DD-4FF0-B28F-A9992E5C3408}" sibTransId="{7C289BBA-C694-4085-877F-E882AA40BE31}"/>
    <dgm:cxn modelId="{AB43AEFE-5BEE-463D-B77C-D630ACEDB5FD}" srcId="{8E61EC37-512A-4898-A30E-151239928C1F}" destId="{C56306CA-94A1-4B6C-AEC0-24C9DC149A2A}" srcOrd="3" destOrd="0" parTransId="{5C0A6E39-6089-4934-B3FA-46A4C0CF00D3}" sibTransId="{5967BBA4-FBF5-430E-847E-85D244BB518E}"/>
    <dgm:cxn modelId="{6CB511C4-8F0D-4A0A-ABBB-30748E260A6F}" type="presParOf" srcId="{89B82AD4-6FD3-4E2C-8678-B6805AA1116B}" destId="{828096A5-57BE-4A0A-9E76-ADB413245FB6}" srcOrd="0" destOrd="0" presId="urn:microsoft.com/office/officeart/2005/8/layout/hierarchy1"/>
    <dgm:cxn modelId="{F29AD68B-A555-4135-BD2E-CA903484459C}" type="presParOf" srcId="{828096A5-57BE-4A0A-9E76-ADB413245FB6}" destId="{CEB43436-8F61-46C6-8422-524A3CB779D8}" srcOrd="0" destOrd="0" presId="urn:microsoft.com/office/officeart/2005/8/layout/hierarchy1"/>
    <dgm:cxn modelId="{6183BA08-FFE3-4AF3-9E23-ABB698E441B4}" type="presParOf" srcId="{CEB43436-8F61-46C6-8422-524A3CB779D8}" destId="{5A54156E-8B10-4F58-856C-324FFC7577A4}" srcOrd="0" destOrd="0" presId="urn:microsoft.com/office/officeart/2005/8/layout/hierarchy1"/>
    <dgm:cxn modelId="{1A6E2434-9706-402C-88E5-D38BA2AD2ED1}" type="presParOf" srcId="{CEB43436-8F61-46C6-8422-524A3CB779D8}" destId="{4A9D1BF1-7D89-445C-9854-54EAA0BB6FFB}" srcOrd="1" destOrd="0" presId="urn:microsoft.com/office/officeart/2005/8/layout/hierarchy1"/>
    <dgm:cxn modelId="{48D487CA-DD69-4E6B-9D2F-70D47FFC32A6}" type="presParOf" srcId="{828096A5-57BE-4A0A-9E76-ADB413245FB6}" destId="{D7BC23BF-5645-45AA-924E-7029DFB5AD3F}" srcOrd="1" destOrd="0" presId="urn:microsoft.com/office/officeart/2005/8/layout/hierarchy1"/>
    <dgm:cxn modelId="{114C794B-0424-4016-8C13-754C606873EF}" type="presParOf" srcId="{D7BC23BF-5645-45AA-924E-7029DFB5AD3F}" destId="{CDB32984-409F-4322-8139-3841E903DC59}" srcOrd="0" destOrd="0" presId="urn:microsoft.com/office/officeart/2005/8/layout/hierarchy1"/>
    <dgm:cxn modelId="{70F8EEA8-D0EC-49F3-9EA3-EE185A4F3D81}" type="presParOf" srcId="{D7BC23BF-5645-45AA-924E-7029DFB5AD3F}" destId="{774D6253-8ED4-4A56-9A42-5E255AE0FAEC}" srcOrd="1" destOrd="0" presId="urn:microsoft.com/office/officeart/2005/8/layout/hierarchy1"/>
    <dgm:cxn modelId="{4C731A9F-4F28-4356-9DA1-020CBB31794F}" type="presParOf" srcId="{774D6253-8ED4-4A56-9A42-5E255AE0FAEC}" destId="{E1885948-0271-40D7-B30A-33FDF9675479}" srcOrd="0" destOrd="0" presId="urn:microsoft.com/office/officeart/2005/8/layout/hierarchy1"/>
    <dgm:cxn modelId="{7D9F6358-D0CE-4A06-8D82-7CCC6EB4D006}" type="presParOf" srcId="{E1885948-0271-40D7-B30A-33FDF9675479}" destId="{B5FF3D6E-860B-4C49-8532-FEAA943D6F07}" srcOrd="0" destOrd="0" presId="urn:microsoft.com/office/officeart/2005/8/layout/hierarchy1"/>
    <dgm:cxn modelId="{0DA82ABC-2B7C-460F-BFD8-7319DEF9481D}" type="presParOf" srcId="{E1885948-0271-40D7-B30A-33FDF9675479}" destId="{C45C2DE1-5C76-4E5B-A8E4-0199409B56EC}" srcOrd="1" destOrd="0" presId="urn:microsoft.com/office/officeart/2005/8/layout/hierarchy1"/>
    <dgm:cxn modelId="{4C4B9F14-01FE-4018-8C33-EB01B1A63F24}" type="presParOf" srcId="{774D6253-8ED4-4A56-9A42-5E255AE0FAEC}" destId="{475A47FB-84C9-49DA-B4D1-157A29311EAC}" srcOrd="1" destOrd="0" presId="urn:microsoft.com/office/officeart/2005/8/layout/hierarchy1"/>
    <dgm:cxn modelId="{EABB2083-ED93-44E9-83D3-6BFD6AA9744E}" type="presParOf" srcId="{D7BC23BF-5645-45AA-924E-7029DFB5AD3F}" destId="{0A2A5E33-7454-4BB8-942C-04EB507496F5}" srcOrd="2" destOrd="0" presId="urn:microsoft.com/office/officeart/2005/8/layout/hierarchy1"/>
    <dgm:cxn modelId="{792354D3-1C77-4107-8446-346872607291}" type="presParOf" srcId="{D7BC23BF-5645-45AA-924E-7029DFB5AD3F}" destId="{3F5117C2-3C2E-4ABD-8637-1A1A7BE4CB60}" srcOrd="3" destOrd="0" presId="urn:microsoft.com/office/officeart/2005/8/layout/hierarchy1"/>
    <dgm:cxn modelId="{951E2DF2-29FA-46F3-9A9E-F5E4E576BFD1}" type="presParOf" srcId="{3F5117C2-3C2E-4ABD-8637-1A1A7BE4CB60}" destId="{35659E07-F5F9-49EB-921D-C50987450D04}" srcOrd="0" destOrd="0" presId="urn:microsoft.com/office/officeart/2005/8/layout/hierarchy1"/>
    <dgm:cxn modelId="{F7A348C4-45C6-406F-BF3A-C06F7118DCE3}" type="presParOf" srcId="{35659E07-F5F9-49EB-921D-C50987450D04}" destId="{86EC4D74-4344-4EB8-8687-C814BD7863CD}" srcOrd="0" destOrd="0" presId="urn:microsoft.com/office/officeart/2005/8/layout/hierarchy1"/>
    <dgm:cxn modelId="{B82538F6-0598-45AE-81EA-541CC9341C35}" type="presParOf" srcId="{35659E07-F5F9-49EB-921D-C50987450D04}" destId="{FAD827D6-AFA2-4EC2-A1B7-5BE1ABCAA20A}" srcOrd="1" destOrd="0" presId="urn:microsoft.com/office/officeart/2005/8/layout/hierarchy1"/>
    <dgm:cxn modelId="{D76AD11F-E415-4EFC-8EAC-3CF04888BA5D}" type="presParOf" srcId="{3F5117C2-3C2E-4ABD-8637-1A1A7BE4CB60}" destId="{7DE0692A-CE22-44B4-BC04-B57FD5C4EC8D}" srcOrd="1" destOrd="0" presId="urn:microsoft.com/office/officeart/2005/8/layout/hierarchy1"/>
    <dgm:cxn modelId="{41BD3CC5-2621-4A3E-9DA8-F109C9BB95B5}" type="presParOf" srcId="{D7BC23BF-5645-45AA-924E-7029DFB5AD3F}" destId="{4947D67D-32AE-4303-9D48-7A257892063A}" srcOrd="4" destOrd="0" presId="urn:microsoft.com/office/officeart/2005/8/layout/hierarchy1"/>
    <dgm:cxn modelId="{D03834E2-1DC4-4AD1-919B-B2C64C27FD9D}" type="presParOf" srcId="{D7BC23BF-5645-45AA-924E-7029DFB5AD3F}" destId="{1C6338F7-26C4-4AAB-B455-7F20D5BF9956}" srcOrd="5" destOrd="0" presId="urn:microsoft.com/office/officeart/2005/8/layout/hierarchy1"/>
    <dgm:cxn modelId="{126B136B-B187-4B72-BF7B-3082A24ED6C0}" type="presParOf" srcId="{1C6338F7-26C4-4AAB-B455-7F20D5BF9956}" destId="{C6072743-5A02-49D9-8228-9DD8208FB9DF}" srcOrd="0" destOrd="0" presId="urn:microsoft.com/office/officeart/2005/8/layout/hierarchy1"/>
    <dgm:cxn modelId="{59D7261E-64FF-46A9-9BDB-BCC664626E89}" type="presParOf" srcId="{C6072743-5A02-49D9-8228-9DD8208FB9DF}" destId="{890526DD-D956-4E89-99EC-7822194F1CAC}" srcOrd="0" destOrd="0" presId="urn:microsoft.com/office/officeart/2005/8/layout/hierarchy1"/>
    <dgm:cxn modelId="{C64C1855-36EF-49CB-A200-387C56E88251}" type="presParOf" srcId="{C6072743-5A02-49D9-8228-9DD8208FB9DF}" destId="{CE139BA9-4046-4C7D-A8C1-2545DA50321F}" srcOrd="1" destOrd="0" presId="urn:microsoft.com/office/officeart/2005/8/layout/hierarchy1"/>
    <dgm:cxn modelId="{032233A8-A7FA-473B-9E9C-9CB80DBC50A3}" type="presParOf" srcId="{1C6338F7-26C4-4AAB-B455-7F20D5BF9956}" destId="{90071B6D-E53F-4947-AF1E-4FAD46294F09}" srcOrd="1" destOrd="0" presId="urn:microsoft.com/office/officeart/2005/8/layout/hierarchy1"/>
    <dgm:cxn modelId="{18A599E9-FF14-4284-9668-802871CB99D4}" type="presParOf" srcId="{D7BC23BF-5645-45AA-924E-7029DFB5AD3F}" destId="{89238D37-F689-48E9-B054-923F1FFCFFCB}" srcOrd="6" destOrd="0" presId="urn:microsoft.com/office/officeart/2005/8/layout/hierarchy1"/>
    <dgm:cxn modelId="{2EA47A8A-E5FA-4818-A019-06154F143AB3}" type="presParOf" srcId="{D7BC23BF-5645-45AA-924E-7029DFB5AD3F}" destId="{CDCFEA93-7F96-473A-87A7-9E3A387EC9A7}" srcOrd="7" destOrd="0" presId="urn:microsoft.com/office/officeart/2005/8/layout/hierarchy1"/>
    <dgm:cxn modelId="{7505D5C6-D284-4028-8631-5657C15B295E}" type="presParOf" srcId="{CDCFEA93-7F96-473A-87A7-9E3A387EC9A7}" destId="{F24F7022-4356-4581-AC65-2310DFD938F5}" srcOrd="0" destOrd="0" presId="urn:microsoft.com/office/officeart/2005/8/layout/hierarchy1"/>
    <dgm:cxn modelId="{56EF2A67-B3E8-41C2-8B03-96ED488F1BBD}" type="presParOf" srcId="{F24F7022-4356-4581-AC65-2310DFD938F5}" destId="{5D54196D-AF83-40CB-9E60-063E7E0B7C81}" srcOrd="0" destOrd="0" presId="urn:microsoft.com/office/officeart/2005/8/layout/hierarchy1"/>
    <dgm:cxn modelId="{28AAC7EA-8A8F-4BA1-ADD5-CDB8032BD4BD}" type="presParOf" srcId="{F24F7022-4356-4581-AC65-2310DFD938F5}" destId="{A368CAAF-A3C1-4414-8C64-967912DDCBC1}" srcOrd="1" destOrd="0" presId="urn:microsoft.com/office/officeart/2005/8/layout/hierarchy1"/>
    <dgm:cxn modelId="{EA17AA74-21CC-43AC-A1D4-3BBEA8AD8B85}" type="presParOf" srcId="{CDCFEA93-7F96-473A-87A7-9E3A387EC9A7}" destId="{7E086B1A-C50D-49D0-8F97-610ECFF9DE44}" srcOrd="1" destOrd="0" presId="urn:microsoft.com/office/officeart/2005/8/layout/hierarchy1"/>
    <dgm:cxn modelId="{92D74443-B511-4BE0-90EF-15BD69079F9E}" type="presParOf" srcId="{D7BC23BF-5645-45AA-924E-7029DFB5AD3F}" destId="{757BE429-4EA0-4B76-AF0E-9E9ED6C948B2}" srcOrd="8" destOrd="0" presId="urn:microsoft.com/office/officeart/2005/8/layout/hierarchy1"/>
    <dgm:cxn modelId="{AC61EBA5-00D3-4BC7-BE61-5BB549E9CD0D}" type="presParOf" srcId="{D7BC23BF-5645-45AA-924E-7029DFB5AD3F}" destId="{89380B0D-A588-45C0-A5D3-1C1AFC042295}" srcOrd="9" destOrd="0" presId="urn:microsoft.com/office/officeart/2005/8/layout/hierarchy1"/>
    <dgm:cxn modelId="{D8D79DC6-4DF5-4EC0-9A1C-B3551C40E93B}" type="presParOf" srcId="{89380B0D-A588-45C0-A5D3-1C1AFC042295}" destId="{0091E1F3-D0CE-42DD-8B29-214D8DF42E80}" srcOrd="0" destOrd="0" presId="urn:microsoft.com/office/officeart/2005/8/layout/hierarchy1"/>
    <dgm:cxn modelId="{7942C5CC-C69D-40AA-AF56-D7AFA1D41E81}" type="presParOf" srcId="{0091E1F3-D0CE-42DD-8B29-214D8DF42E80}" destId="{7FCEA54F-B900-4DA8-BF13-7492A1CFA130}" srcOrd="0" destOrd="0" presId="urn:microsoft.com/office/officeart/2005/8/layout/hierarchy1"/>
    <dgm:cxn modelId="{CBCA2EFE-EF50-4616-BE08-8DFFF1B161F2}" type="presParOf" srcId="{0091E1F3-D0CE-42DD-8B29-214D8DF42E80}" destId="{A6FC0625-28D2-4AF0-82E6-63623217E05D}" srcOrd="1" destOrd="0" presId="urn:microsoft.com/office/officeart/2005/8/layout/hierarchy1"/>
    <dgm:cxn modelId="{DDEDC474-C03F-479B-8C9C-A7CB473057FF}" type="presParOf" srcId="{89380B0D-A588-45C0-A5D3-1C1AFC042295}" destId="{C9E9BB80-2176-4CD9-BB7B-989F8D746213}" srcOrd="1" destOrd="0" presId="urn:microsoft.com/office/officeart/2005/8/layout/hierarchy1"/>
    <dgm:cxn modelId="{0F547E64-F6FF-4D5A-9FB8-28FFC8177DAA}" type="presParOf" srcId="{D7BC23BF-5645-45AA-924E-7029DFB5AD3F}" destId="{AA7AFA27-5FAC-4FB5-8F9E-F305F0FB9418}" srcOrd="10" destOrd="0" presId="urn:microsoft.com/office/officeart/2005/8/layout/hierarchy1"/>
    <dgm:cxn modelId="{D6C3FECD-DCC3-4ED9-AC15-960A8D97E851}" type="presParOf" srcId="{D7BC23BF-5645-45AA-924E-7029DFB5AD3F}" destId="{EE2F7B26-4FD2-417E-B35D-D856496041B3}" srcOrd="11" destOrd="0" presId="urn:microsoft.com/office/officeart/2005/8/layout/hierarchy1"/>
    <dgm:cxn modelId="{A57B01D2-03EF-48FD-A7CA-F43179FAF484}" type="presParOf" srcId="{EE2F7B26-4FD2-417E-B35D-D856496041B3}" destId="{ECCCFB08-67B7-4249-9A66-B8C56DF8858A}" srcOrd="0" destOrd="0" presId="urn:microsoft.com/office/officeart/2005/8/layout/hierarchy1"/>
    <dgm:cxn modelId="{7BAA9885-4F2F-4386-9D8E-7ED699FE80ED}" type="presParOf" srcId="{ECCCFB08-67B7-4249-9A66-B8C56DF8858A}" destId="{41B98F43-BE6C-419A-BCA5-3B33E2319386}" srcOrd="0" destOrd="0" presId="urn:microsoft.com/office/officeart/2005/8/layout/hierarchy1"/>
    <dgm:cxn modelId="{01521632-1AE9-466A-B625-E53C28CBA2D9}" type="presParOf" srcId="{ECCCFB08-67B7-4249-9A66-B8C56DF8858A}" destId="{2E588119-1712-4653-92F7-715A9F1417DD}" srcOrd="1" destOrd="0" presId="urn:microsoft.com/office/officeart/2005/8/layout/hierarchy1"/>
    <dgm:cxn modelId="{5D484C2B-D91A-4AE5-90AB-509B005762FD}" type="presParOf" srcId="{EE2F7B26-4FD2-417E-B35D-D856496041B3}" destId="{0B7FD10D-C3F6-463B-BFD7-065A3216F9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AFA27-5FAC-4FB5-8F9E-F305F0FB9418}">
      <dsp:nvSpPr>
        <dsp:cNvPr id="0" name=""/>
        <dsp:cNvSpPr/>
      </dsp:nvSpPr>
      <dsp:spPr>
        <a:xfrm>
          <a:off x="4689248" y="1148375"/>
          <a:ext cx="4028823" cy="383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324"/>
              </a:lnTo>
              <a:lnTo>
                <a:pt x="4028823" y="261324"/>
              </a:lnTo>
              <a:lnTo>
                <a:pt x="4028823" y="38347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BE429-4EA0-4B76-AF0E-9E9ED6C948B2}">
      <dsp:nvSpPr>
        <dsp:cNvPr id="0" name=""/>
        <dsp:cNvSpPr/>
      </dsp:nvSpPr>
      <dsp:spPr>
        <a:xfrm>
          <a:off x="4689248" y="1148375"/>
          <a:ext cx="2417294" cy="383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324"/>
              </a:lnTo>
              <a:lnTo>
                <a:pt x="2417294" y="261324"/>
              </a:lnTo>
              <a:lnTo>
                <a:pt x="2417294" y="38347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38D37-F689-48E9-B054-923F1FFCFFCB}">
      <dsp:nvSpPr>
        <dsp:cNvPr id="0" name=""/>
        <dsp:cNvSpPr/>
      </dsp:nvSpPr>
      <dsp:spPr>
        <a:xfrm>
          <a:off x="4689248" y="1148375"/>
          <a:ext cx="805764" cy="383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324"/>
              </a:lnTo>
              <a:lnTo>
                <a:pt x="805764" y="261324"/>
              </a:lnTo>
              <a:lnTo>
                <a:pt x="805764" y="38347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47D67D-32AE-4303-9D48-7A257892063A}">
      <dsp:nvSpPr>
        <dsp:cNvPr id="0" name=""/>
        <dsp:cNvSpPr/>
      </dsp:nvSpPr>
      <dsp:spPr>
        <a:xfrm>
          <a:off x="3883483" y="1148375"/>
          <a:ext cx="805764" cy="383470"/>
        </a:xfrm>
        <a:custGeom>
          <a:avLst/>
          <a:gdLst/>
          <a:ahLst/>
          <a:cxnLst/>
          <a:rect l="0" t="0" r="0" b="0"/>
          <a:pathLst>
            <a:path>
              <a:moveTo>
                <a:pt x="805764" y="0"/>
              </a:moveTo>
              <a:lnTo>
                <a:pt x="805764" y="261324"/>
              </a:lnTo>
              <a:lnTo>
                <a:pt x="0" y="261324"/>
              </a:lnTo>
              <a:lnTo>
                <a:pt x="0" y="38347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A5E33-7454-4BB8-942C-04EB507496F5}">
      <dsp:nvSpPr>
        <dsp:cNvPr id="0" name=""/>
        <dsp:cNvSpPr/>
      </dsp:nvSpPr>
      <dsp:spPr>
        <a:xfrm>
          <a:off x="2271954" y="1148375"/>
          <a:ext cx="2417294" cy="383470"/>
        </a:xfrm>
        <a:custGeom>
          <a:avLst/>
          <a:gdLst/>
          <a:ahLst/>
          <a:cxnLst/>
          <a:rect l="0" t="0" r="0" b="0"/>
          <a:pathLst>
            <a:path>
              <a:moveTo>
                <a:pt x="2417294" y="0"/>
              </a:moveTo>
              <a:lnTo>
                <a:pt x="2417294" y="261324"/>
              </a:lnTo>
              <a:lnTo>
                <a:pt x="0" y="261324"/>
              </a:lnTo>
              <a:lnTo>
                <a:pt x="0" y="38347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B32984-409F-4322-8139-3841E903DC59}">
      <dsp:nvSpPr>
        <dsp:cNvPr id="0" name=""/>
        <dsp:cNvSpPr/>
      </dsp:nvSpPr>
      <dsp:spPr>
        <a:xfrm>
          <a:off x="660424" y="1148375"/>
          <a:ext cx="4028823" cy="383470"/>
        </a:xfrm>
        <a:custGeom>
          <a:avLst/>
          <a:gdLst/>
          <a:ahLst/>
          <a:cxnLst/>
          <a:rect l="0" t="0" r="0" b="0"/>
          <a:pathLst>
            <a:path>
              <a:moveTo>
                <a:pt x="4028823" y="0"/>
              </a:moveTo>
              <a:lnTo>
                <a:pt x="4028823" y="261324"/>
              </a:lnTo>
              <a:lnTo>
                <a:pt x="0" y="261324"/>
              </a:lnTo>
              <a:lnTo>
                <a:pt x="0" y="38347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54156E-8B10-4F58-856C-324FFC7577A4}">
      <dsp:nvSpPr>
        <dsp:cNvPr id="0" name=""/>
        <dsp:cNvSpPr/>
      </dsp:nvSpPr>
      <dsp:spPr>
        <a:xfrm>
          <a:off x="4029986" y="311112"/>
          <a:ext cx="1318524" cy="837262"/>
        </a:xfrm>
        <a:prstGeom prst="roundRect">
          <a:avLst>
            <a:gd name="adj" fmla="val 10000"/>
          </a:avLst>
        </a:prstGeom>
        <a:solidFill>
          <a:srgbClr val="3C388D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D1BF1-7D89-445C-9854-54EAA0BB6FFB}">
      <dsp:nvSpPr>
        <dsp:cNvPr id="0" name=""/>
        <dsp:cNvSpPr/>
      </dsp:nvSpPr>
      <dsp:spPr>
        <a:xfrm>
          <a:off x="4176489" y="450290"/>
          <a:ext cx="1318524" cy="837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Главная</a:t>
          </a:r>
        </a:p>
      </dsp:txBody>
      <dsp:txXfrm>
        <a:off x="4201012" y="474813"/>
        <a:ext cx="1269478" cy="788216"/>
      </dsp:txXfrm>
    </dsp:sp>
    <dsp:sp modelId="{B5FF3D6E-860B-4C49-8532-FEAA943D6F07}">
      <dsp:nvSpPr>
        <dsp:cNvPr id="0" name=""/>
        <dsp:cNvSpPr/>
      </dsp:nvSpPr>
      <dsp:spPr>
        <a:xfrm>
          <a:off x="1162" y="1531846"/>
          <a:ext cx="1318524" cy="837262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C2DE1-5C76-4E5B-A8E4-0199409B56EC}">
      <dsp:nvSpPr>
        <dsp:cNvPr id="0" name=""/>
        <dsp:cNvSpPr/>
      </dsp:nvSpPr>
      <dsp:spPr>
        <a:xfrm>
          <a:off x="147665" y="1671024"/>
          <a:ext cx="1318524" cy="837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О нас</a:t>
          </a:r>
        </a:p>
      </dsp:txBody>
      <dsp:txXfrm>
        <a:off x="172188" y="1695547"/>
        <a:ext cx="1269478" cy="788216"/>
      </dsp:txXfrm>
    </dsp:sp>
    <dsp:sp modelId="{86EC4D74-4344-4EB8-8687-C814BD7863CD}">
      <dsp:nvSpPr>
        <dsp:cNvPr id="0" name=""/>
        <dsp:cNvSpPr/>
      </dsp:nvSpPr>
      <dsp:spPr>
        <a:xfrm>
          <a:off x="1612692" y="1531846"/>
          <a:ext cx="1318524" cy="837262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827D6-AFA2-4EC2-A1B7-5BE1ABCAA20A}">
      <dsp:nvSpPr>
        <dsp:cNvPr id="0" name=""/>
        <dsp:cNvSpPr/>
      </dsp:nvSpPr>
      <dsp:spPr>
        <a:xfrm>
          <a:off x="1759194" y="1671024"/>
          <a:ext cx="1318524" cy="837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Услуги</a:t>
          </a:r>
        </a:p>
      </dsp:txBody>
      <dsp:txXfrm>
        <a:off x="1783717" y="1695547"/>
        <a:ext cx="1269478" cy="788216"/>
      </dsp:txXfrm>
    </dsp:sp>
    <dsp:sp modelId="{890526DD-D956-4E89-99EC-7822194F1CAC}">
      <dsp:nvSpPr>
        <dsp:cNvPr id="0" name=""/>
        <dsp:cNvSpPr/>
      </dsp:nvSpPr>
      <dsp:spPr>
        <a:xfrm>
          <a:off x="3224221" y="1531846"/>
          <a:ext cx="1318524" cy="837262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39BA9-4046-4C7D-A8C1-2545DA50321F}">
      <dsp:nvSpPr>
        <dsp:cNvPr id="0" name=""/>
        <dsp:cNvSpPr/>
      </dsp:nvSpPr>
      <dsp:spPr>
        <a:xfrm>
          <a:off x="3370724" y="1671024"/>
          <a:ext cx="1318524" cy="837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Договоры</a:t>
          </a:r>
        </a:p>
      </dsp:txBody>
      <dsp:txXfrm>
        <a:off x="3395247" y="1695547"/>
        <a:ext cx="1269478" cy="788216"/>
      </dsp:txXfrm>
    </dsp:sp>
    <dsp:sp modelId="{5D54196D-AF83-40CB-9E60-063E7E0B7C81}">
      <dsp:nvSpPr>
        <dsp:cNvPr id="0" name=""/>
        <dsp:cNvSpPr/>
      </dsp:nvSpPr>
      <dsp:spPr>
        <a:xfrm>
          <a:off x="4835751" y="1531846"/>
          <a:ext cx="1318524" cy="837262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8CAAF-A3C1-4414-8C64-967912DDCBC1}">
      <dsp:nvSpPr>
        <dsp:cNvPr id="0" name=""/>
        <dsp:cNvSpPr/>
      </dsp:nvSpPr>
      <dsp:spPr>
        <a:xfrm>
          <a:off x="4982254" y="1671024"/>
          <a:ext cx="1318524" cy="837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Отчет</a:t>
          </a:r>
        </a:p>
      </dsp:txBody>
      <dsp:txXfrm>
        <a:off x="5006777" y="1695547"/>
        <a:ext cx="1269478" cy="788216"/>
      </dsp:txXfrm>
    </dsp:sp>
    <dsp:sp modelId="{7FCEA54F-B900-4DA8-BF13-7492A1CFA130}">
      <dsp:nvSpPr>
        <dsp:cNvPr id="0" name=""/>
        <dsp:cNvSpPr/>
      </dsp:nvSpPr>
      <dsp:spPr>
        <a:xfrm>
          <a:off x="6447280" y="1531846"/>
          <a:ext cx="1318524" cy="837262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C0625-28D2-4AF0-82E6-63623217E05D}">
      <dsp:nvSpPr>
        <dsp:cNvPr id="0" name=""/>
        <dsp:cNvSpPr/>
      </dsp:nvSpPr>
      <dsp:spPr>
        <a:xfrm>
          <a:off x="6593783" y="1671024"/>
          <a:ext cx="1318524" cy="837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Новости</a:t>
          </a:r>
        </a:p>
      </dsp:txBody>
      <dsp:txXfrm>
        <a:off x="6618306" y="1695547"/>
        <a:ext cx="1269478" cy="788216"/>
      </dsp:txXfrm>
    </dsp:sp>
    <dsp:sp modelId="{41B98F43-BE6C-419A-BCA5-3B33E2319386}">
      <dsp:nvSpPr>
        <dsp:cNvPr id="0" name=""/>
        <dsp:cNvSpPr/>
      </dsp:nvSpPr>
      <dsp:spPr>
        <a:xfrm>
          <a:off x="8058810" y="1531846"/>
          <a:ext cx="1318524" cy="837262"/>
        </a:xfrm>
        <a:prstGeom prst="roundRect">
          <a:avLst>
            <a:gd name="adj" fmla="val 10000"/>
          </a:avLst>
        </a:prstGeom>
        <a:solidFill>
          <a:srgbClr val="706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88119-1712-4653-92F7-715A9F1417DD}">
      <dsp:nvSpPr>
        <dsp:cNvPr id="0" name=""/>
        <dsp:cNvSpPr/>
      </dsp:nvSpPr>
      <dsp:spPr>
        <a:xfrm>
          <a:off x="8205313" y="1671024"/>
          <a:ext cx="1318524" cy="837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Контакты</a:t>
          </a:r>
        </a:p>
      </dsp:txBody>
      <dsp:txXfrm>
        <a:off x="8229836" y="1695547"/>
        <a:ext cx="1269478" cy="788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691CBC-3E97-A37E-E4E1-75C5437B07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5FC19-802B-5AF8-3864-E2E2D559A5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F78C1-C109-754F-A53E-69EEEA381252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36BDF-E570-21C2-1020-7796C0AF5C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2AE19-094A-BC35-2A26-60FB46DD27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A215C-DA25-0344-8F90-119CA995C51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40804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895600" y="2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7675" y="494372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531" y="3212829"/>
            <a:ext cx="6674069" cy="543679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76200" y="8751207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866697" y="8756462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3810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42875" y="3251200"/>
            <a:ext cx="6572250" cy="48768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Добрый день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уважаемые члены аттестационной комиссии! 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Вашему вниманию представляется выпускная квалификационная работа на тему: ИНФОРМАЦИОННЫЙ ВЕБ-САЙТ ДЛЯ ООО «TOPLEGALCONSULTING»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Эта юридическая фирма,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предоставляет услуги комплексного сопровождения по корпоративным и коммерческим вопросам в различных отраслях деятельности. 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Она обеспечивает своих клиентов всеми необходимыми видами и формами документов.</a:t>
            </a:r>
            <a:endParaRPr lang="en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504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46250" y="511175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4267200"/>
            <a:ext cx="6686550" cy="30813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Далее, для каждой из сущностей добавим атрибуты, первичные и внешние ключи.</a:t>
            </a:r>
            <a:endParaRPr lang="en-US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получим логическую </a:t>
            </a:r>
            <a:r>
              <a:rPr lang="en-US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-модель данных, которая представлена на рисунке</a:t>
            </a:r>
            <a:endParaRPr lang="en-RU" u="none" strike="noStrik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23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5725" y="3556000"/>
            <a:ext cx="6686550" cy="406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После формирования инфологической модели данных, необходимо дополнить ее типами данных, чтобы сформировать </a:t>
            </a:r>
            <a:r>
              <a:rPr lang="ru-RU" sz="1800" u="none" strike="noStrike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даталогическую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модель, которая представлена на рисунке.</a:t>
            </a:r>
            <a:endParaRPr lang="en-RU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этом этапе необходимо установить соответствия между сущностями и характеристиками предметной области, то есть, поставить им в соответствие набор отношений и атрибутов базы данных </a:t>
            </a:r>
            <a:r>
              <a:rPr lang="en-US" sz="180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endParaRPr lang="en-RU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5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28600" y="4604689"/>
            <a:ext cx="6343650" cy="3081339"/>
          </a:xfrm>
        </p:spPr>
        <p:txBody>
          <a:bodyPr/>
          <a:lstStyle/>
          <a:p>
            <a:r>
              <a:rPr lang="ru-RU" dirty="0"/>
              <a:t>Приступим к прототипированию. </a:t>
            </a:r>
            <a:endParaRPr lang="en-US" dirty="0"/>
          </a:p>
          <a:p>
            <a:r>
              <a:rPr lang="ru-RU" dirty="0"/>
              <a:t>На данном слайде схематично представлена верстка главной страницы. </a:t>
            </a:r>
            <a:endParaRPr lang="en-US" dirty="0"/>
          </a:p>
          <a:p>
            <a:r>
              <a:rPr lang="ru-RU" dirty="0"/>
              <a:t>Она состоит из элементов, которые мы рассматривали пять слайдов назад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8235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4165600"/>
            <a:ext cx="657225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 представлены некоторые экранные формы разработанной системы.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Рассмотрим страницы, которые открываются с помощью горизонтального меню.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главной странице сайта представлена таблица самых востребованных юридических услуг компании.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22922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4165600"/>
            <a:ext cx="657225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 представлены некоторые экранные формы разработанной системы.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Рассмотрим страницы, которые открываются с помощью горизонтального меню.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главной странице сайта представлена таблица самых востребованных юридических услуг компании.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98289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4165600"/>
            <a:ext cx="657225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 представлены некоторые экранные формы разработанной системы.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Рассмотрим страницы, которые открываются с помощью горизонтального меню.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главной странице сайта представлена таблица самых востребованных юридических услуг компании.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73825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4165600"/>
            <a:ext cx="657225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 представлены некоторые экранные формы разработанной системы.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Рассмотрим страницы, которые открываются с помощью горизонтального меню.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главной странице сайта представлена таблица самых востребованных юридических услуг компании.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27769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4165600"/>
            <a:ext cx="657225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 представлены некоторые экранные формы разработанной системы.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Рассмотрим страницы, которые открываются с помощью горизонтального меню.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главной странице сайта представлена таблица самых востребованных юридических услуг компании.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5852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860800"/>
            <a:ext cx="6629400" cy="49784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200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jaVu Sans" panose="020B0609030804020204" pitchFamily="49" charset="0"/>
              </a:rPr>
              <a:t>При написании бакалаврской работы изучена деятельность </a:t>
            </a: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юридической компании «</a:t>
            </a:r>
            <a:r>
              <a:rPr lang="ru-RU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TopLegalConsulting</a:t>
            </a: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Описаны основные бизнес-процессы по методологии IDEF0 и выполнена их декомпозиция.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Разработаны требования к информационному сайту и рассмотрены существующие аналоги.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Определены и исследованы факторы, влияющие на </a:t>
            </a:r>
            <a:r>
              <a:rPr lang="ru-RU" sz="1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влияющие на конкурентоспособность. 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Изучены современные способы разработки сайтов</a:t>
            </a: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описаны выбранные программные средства разработки.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Выполнено моделирование структуры сайта, макетов его страниц, смоделирована структура реляционной базы данных и информационного сайта юридической компании.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Изучены характеристика первичных документов, входной и выходной информации.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Выполнено моделирование дерева функций и структуры информационного сайта.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работы сайта создана база данных, разработаны страницы сайта, выполнено тестирование работы и описан процесс его продвижения в сети Интернет</a:t>
            </a: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Все задачи, поставленные в бакалаврской работе, выполнены успешно</a:t>
            </a:r>
            <a:endParaRPr lang="en-RU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48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2900" y="4572000"/>
            <a:ext cx="5943600" cy="30813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меня все, благодарю за внимание!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7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00213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872" y="3352800"/>
            <a:ext cx="6779978" cy="53848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Актуальность моей работы обусловлена тем, что спрос пользователей на цифровой контент растет год от года. Но, к сожалению, содержание многих сайтов юридических компаний не интересно пользователям. Они предоставляют информацию, которая может лишь частично удовлетворить их информационные запросы.</a:t>
            </a:r>
            <a:r>
              <a:rPr lang="ru-RU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4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выпускной квалификационной работы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совершенствование информационной поддержки компании через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разработку и продвижение веб-сайта для компании по оказанию юридических услуг 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Объект исследования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юридическая компания «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TopLegalConsulting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 </a:t>
            </a:r>
            <a:r>
              <a:rPr lang="ru-RU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4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 исследования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разработка информационного сайта юридической компании</a:t>
            </a:r>
            <a:endParaRPr lang="en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42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7150" y="4165600"/>
            <a:ext cx="6343650" cy="3081339"/>
          </a:xfrm>
        </p:spPr>
        <p:txBody>
          <a:bodyPr/>
          <a:lstStyle/>
          <a:p>
            <a:r>
              <a:rPr lang="ru-RU" dirty="0"/>
              <a:t>В итоге получаем физическую модель, реализованную в базе данных, как показано на </a:t>
            </a:r>
            <a:r>
              <a:rPr lang="ru-RU" dirty="0" err="1"/>
              <a:t>скиншоте</a:t>
            </a:r>
            <a:r>
              <a:rPr lang="ru-RU" dirty="0"/>
              <a:t> из </a:t>
            </a:r>
            <a:r>
              <a:rPr lang="en-US" dirty="0"/>
              <a:t>phpMyAdmin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0436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28600" y="3454400"/>
            <a:ext cx="6400800" cy="5080000"/>
          </a:xfrm>
        </p:spPr>
        <p:txBody>
          <a:bodyPr/>
          <a:lstStyle/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Главное в работе любой юридической компании — это порядок и знание своей работы. Организационная структура компании показана на данном слайде. </a:t>
            </a: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Хочу обратить Ваше внимание на выделенный красным цветом квадрат.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Ответственный специалист будет занимается администрированием сайта: он добавляет данные в базу при поступлении или обновлении информации.</a:t>
            </a:r>
            <a:endParaRPr lang="en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0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4572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352800"/>
            <a:ext cx="6515100" cy="42672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Декомпозиция основного бизнес-процесса представлена на рисунке и включает следующие работы:</a:t>
            </a: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оформить заявку клиента</a:t>
            </a: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составить список документов</a:t>
            </a: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составить шаблон договора</a:t>
            </a: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оформить журнал заявок</a:t>
            </a:r>
            <a:endParaRPr lang="en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настоящее время нет полной информации о клиентах и услугах компании, о типах договоров и правилах их заполнения.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Эту полезную информацию предполагается разместить на сайте компании.</a:t>
            </a:r>
            <a:r>
              <a:rPr lang="ru-RU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Разрабатываемый сайт с идентификацией клиентов, позволит устранить недостатки по учету работ, а также настроить процесс автоматизации регистрации клиентов и записи сведений о них в базу данных</a:t>
            </a:r>
            <a:endParaRPr lang="en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20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46250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556000"/>
            <a:ext cx="6686550" cy="47752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Рассмотрим требования к информационному сайту юридической компании. Контентная область первой страницы должна делиться на следующие разделы: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логотип с наименованием компании и характеристикой деятельности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навигационное меню для перехода на другие страницы сайта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графическая часть и текст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форма авторизации и регистрации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а также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контактные данные компании.</a:t>
            </a:r>
            <a:endParaRPr lang="en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Графическая оболочка внутренних страниц должна делиться на следующие разделы: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шапка сайта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навигационное меню для перехода на другие страницы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графическая часть и текст или форма для обратной связи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контактные данные компании</a:t>
            </a:r>
            <a:endParaRPr lang="en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Выдвигаемые требования к оформлению: оно должно быть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минималистично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необходимо разработать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индивидуальный дизайн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никаких эффектов параллакса и анимации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а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цветовая гамма – в мягких тонах</a:t>
            </a:r>
            <a:endParaRPr lang="en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454400"/>
            <a:ext cx="6572250" cy="48768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 был проведен анализ референсов. Выбраны 3 сайта-аналога для сравнения: Юридическая фирма «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ПепеляевГрупп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», Юридическая компания «ПРИОРИТЕТ» и Юридическая компания «КМК». 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Согласно таблице, можно разрабатывать сайт, подобный своим дизайном с программным аналогом 3, сделать его более информативным, с хорошей подборкой цвета и шрифтов, с индивидуальным дизайном, выполняющим функции представительства компании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ООО «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TopLegalConsulting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просторах Интернета</a:t>
            </a:r>
            <a:endParaRPr lang="en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8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71450" y="3556000"/>
            <a:ext cx="6457950" cy="4775200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Существуют различные способы разработки сайтов. В данном случае для создания сайта юридической компании была выбрана собственная разработка «с нуля». 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Написание собственного кода имеет ряд преимуществ: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во-первых,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не придется нести дополнительных затрат на разработку, </a:t>
            </a:r>
            <a:endParaRPr lang="en-US" sz="1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будет меньше ограничений,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новые функции можно добавлять без привязки к платформе, </a:t>
            </a:r>
            <a:endParaRPr lang="en-US" sz="1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не придется тратить время на упорядочивание и структурирование кода готовых решений,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а так же нельзя забывать что </a:t>
            </a: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собственный код менее подвержен атакам хакеров, поскольку платформы используют один и тот же код для всех своих сайтов, в следствие чего хакеры могут атаковать несколько ресурсов одновременно. </a:t>
            </a:r>
            <a:endParaRPr lang="en-US" sz="1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К тому же, при создании сайта «с нуля» можно узнать что-то новое, чтобы лучше структурировать свой код, реализовать скрипты и получить опыт веб-разработчика. </a:t>
            </a:r>
            <a:endParaRPr lang="en-US" sz="1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Выбор конкретных технологий, указанных на слайде, продиктован уже имеющимся сайтом компании, и наличием подрядчика, который работает на этом стеке.</a:t>
            </a:r>
            <a:endParaRPr lang="en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3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71450" y="3962400"/>
            <a:ext cx="6286500" cy="38608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Структурная схема информационного сайта юридической компании представлена на слайде 9. </a:t>
            </a:r>
            <a:endParaRPr lang="en-US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Она представляет собой логическую разметку. </a:t>
            </a:r>
            <a:endParaRPr lang="en-US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способ организации и физическая связка содержимого и страниц веб-сайта. </a:t>
            </a:r>
            <a:endParaRPr lang="en-US" sz="18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Она включает в себя иерархическое расположение видимых элементов дизайна, обусловленная стандартами разработки веб-сайтов</a:t>
            </a:r>
          </a:p>
        </p:txBody>
      </p:sp>
    </p:spTree>
    <p:extLst>
      <p:ext uri="{BB962C8B-B14F-4D97-AF65-F5344CB8AC3E}">
        <p14:creationId xmlns:p14="http://schemas.microsoft.com/office/powerpoint/2010/main" val="40769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7675" y="533400"/>
            <a:ext cx="3422650" cy="256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4300" y="3962400"/>
            <a:ext cx="6629400" cy="3081339"/>
          </a:xfrm>
        </p:spPr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2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Внешняя структура включает в себя расположение видимых блоков на сайте (шапка, </a:t>
            </a:r>
            <a:r>
              <a:rPr lang="ru-RU" sz="120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сайдбар</a:t>
            </a:r>
            <a:r>
              <a:rPr lang="ru-RU" sz="12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футер, информер, служебные формы и другие блоки). </a:t>
            </a:r>
            <a:endParaRPr lang="en-RU" sz="12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2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Проанализировав уже имеющийся сайт и структуру юридической компании </a:t>
            </a:r>
            <a:r>
              <a:rPr lang="ru-RU" sz="12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20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TopLegalConsulting</a:t>
            </a:r>
            <a:r>
              <a:rPr lang="ru-RU" sz="12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r>
              <a:rPr lang="ru-RU" sz="12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строим </a:t>
            </a:r>
            <a:r>
              <a:rPr lang="ru-RU" sz="12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схему меню и страниц сайта</a:t>
            </a:r>
            <a:endParaRPr lang="en-RU" sz="120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6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DEB2-7A64-4A41-B39C-407604BB05DE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56C8-649A-5C49-BEA3-CD432AE12960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55CB8-20D0-4547-A99F-32DFAA4CD43A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0651-2ED4-1A4D-ABD7-1EB614D9BDC8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174D-4CEF-8C4E-B2F2-485F1EC00C9F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FFB-7F7C-6342-A35D-C1A92EE33F30}" type="datetime1">
              <a:rPr lang="ru-RU" smtClean="0"/>
              <a:t>03.07.2024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0D8-1B50-B042-9655-F48050738304}" type="datetime1">
              <a:rPr lang="ru-RU" smtClean="0"/>
              <a:t>03.07.2024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5EA9-7C42-2544-AF56-49EFF3869A3C}" type="datetime1">
              <a:rPr lang="ru-RU" smtClean="0"/>
              <a:t>03.07.2024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F134-377A-F142-A63B-EEA6BAA3D130}" type="datetime1">
              <a:rPr lang="ru-RU" smtClean="0"/>
              <a:t>03.07.2024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7719B-9B0E-674C-A571-DD539CB0E030}" type="datetime1">
              <a:rPr lang="ru-RU" smtClean="0"/>
              <a:t>03.07.2024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EEE4-46FB-4045-93AC-2EC3BB3CEBDD}" type="datetime1">
              <a:rPr lang="ru-RU" smtClean="0"/>
              <a:t>03.07.2024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D870C-5C31-E647-815E-E4D3D812127F}" type="datetime1">
              <a:rPr lang="ru-RU" smtClean="0"/>
              <a:t>03.07.2024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0864" y="1617424"/>
            <a:ext cx="2046028" cy="4614394"/>
            <a:chOff x="0" y="0"/>
            <a:chExt cx="757788" cy="1709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7788" cy="1709035"/>
            </a:xfrm>
            <a:custGeom>
              <a:avLst/>
              <a:gdLst/>
              <a:ahLst/>
              <a:cxnLst/>
              <a:rect l="l" t="t" r="r" b="b"/>
              <a:pathLst>
                <a:path w="757788" h="1709035">
                  <a:moveTo>
                    <a:pt x="0" y="0"/>
                  </a:moveTo>
                  <a:lnTo>
                    <a:pt x="757788" y="0"/>
                  </a:lnTo>
                  <a:lnTo>
                    <a:pt x="757788" y="1709035"/>
                  </a:lnTo>
                  <a:lnTo>
                    <a:pt x="0" y="1709035"/>
                  </a:lnTo>
                  <a:close/>
                </a:path>
              </a:pathLst>
            </a:custGeom>
            <a:solidFill>
              <a:srgbClr val="0187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7788" cy="1737610"/>
            </a:xfrm>
            <a:prstGeom prst="rect">
              <a:avLst/>
            </a:prstGeom>
          </p:spPr>
          <p:txBody>
            <a:bodyPr lIns="49511" tIns="49511" rIns="49511" bIns="49511" rtlCol="0" anchor="ctr"/>
            <a:lstStyle/>
            <a:p>
              <a:pPr algn="ctr">
                <a:lnSpc>
                  <a:spcPts val="2203"/>
                </a:lnSpc>
              </a:pPr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200" y="5468612"/>
            <a:ext cx="8839200" cy="1855872"/>
            <a:chOff x="0" y="0"/>
            <a:chExt cx="3393514" cy="6833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93514" cy="683309"/>
            </a:xfrm>
            <a:custGeom>
              <a:avLst/>
              <a:gdLst/>
              <a:ahLst/>
              <a:cxnLst/>
              <a:rect l="l" t="t" r="r" b="b"/>
              <a:pathLst>
                <a:path w="3393514" h="683309">
                  <a:moveTo>
                    <a:pt x="0" y="0"/>
                  </a:moveTo>
                  <a:lnTo>
                    <a:pt x="3393514" y="0"/>
                  </a:lnTo>
                  <a:lnTo>
                    <a:pt x="3393514" y="683309"/>
                  </a:lnTo>
                  <a:lnTo>
                    <a:pt x="0" y="683309"/>
                  </a:lnTo>
                  <a:close/>
                </a:path>
              </a:pathLst>
            </a:custGeom>
            <a:solidFill>
              <a:srgbClr val="399B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93514" cy="711884"/>
            </a:xfrm>
            <a:prstGeom prst="rect">
              <a:avLst/>
            </a:prstGeom>
          </p:spPr>
          <p:txBody>
            <a:bodyPr lIns="28831" tIns="28831" rIns="28831" bIns="28831" rtlCol="0" anchor="ctr"/>
            <a:lstStyle/>
            <a:p>
              <a:pPr algn="ctr">
                <a:lnSpc>
                  <a:spcPts val="1509"/>
                </a:lnSpc>
                <a:spcBef>
                  <a:spcPct val="0"/>
                </a:spcBef>
              </a:pPr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7898275">
            <a:off x="-332366" y="-483661"/>
            <a:ext cx="4350374" cy="1273108"/>
          </a:xfrm>
          <a:custGeom>
            <a:avLst/>
            <a:gdLst/>
            <a:ahLst/>
            <a:cxnLst/>
            <a:rect l="l" t="t" r="r" b="b"/>
            <a:pathLst>
              <a:path w="4350374" h="1273108">
                <a:moveTo>
                  <a:pt x="0" y="0"/>
                </a:moveTo>
                <a:lnTo>
                  <a:pt x="4350373" y="0"/>
                </a:lnTo>
                <a:lnTo>
                  <a:pt x="4350373" y="1273108"/>
                </a:lnTo>
                <a:lnTo>
                  <a:pt x="0" y="1273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41712"/>
            </a:stretch>
          </a:blipFill>
        </p:spPr>
      </p:sp>
      <p:sp>
        <p:nvSpPr>
          <p:cNvPr id="9" name="Freeform 9"/>
          <p:cNvSpPr/>
          <p:nvPr/>
        </p:nvSpPr>
        <p:spPr>
          <a:xfrm rot="-7897357">
            <a:off x="-1687897" y="779009"/>
            <a:ext cx="5729943" cy="1676830"/>
          </a:xfrm>
          <a:custGeom>
            <a:avLst/>
            <a:gdLst/>
            <a:ahLst/>
            <a:cxnLst/>
            <a:rect l="l" t="t" r="r" b="b"/>
            <a:pathLst>
              <a:path w="5729943" h="1676830">
                <a:moveTo>
                  <a:pt x="0" y="0"/>
                </a:moveTo>
                <a:lnTo>
                  <a:pt x="5729943" y="0"/>
                </a:lnTo>
                <a:lnTo>
                  <a:pt x="5729943" y="1676830"/>
                </a:lnTo>
                <a:lnTo>
                  <a:pt x="0" y="16768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41712"/>
            </a:stretch>
          </a:blipFill>
        </p:spPr>
      </p:sp>
      <p:sp>
        <p:nvSpPr>
          <p:cNvPr id="10" name="Freeform 10"/>
          <p:cNvSpPr/>
          <p:nvPr/>
        </p:nvSpPr>
        <p:spPr>
          <a:xfrm rot="-7897357">
            <a:off x="-3462204" y="1307362"/>
            <a:ext cx="5729943" cy="1676830"/>
          </a:xfrm>
          <a:custGeom>
            <a:avLst/>
            <a:gdLst/>
            <a:ahLst/>
            <a:cxnLst/>
            <a:rect l="l" t="t" r="r" b="b"/>
            <a:pathLst>
              <a:path w="5729943" h="1676830">
                <a:moveTo>
                  <a:pt x="0" y="0"/>
                </a:moveTo>
                <a:lnTo>
                  <a:pt x="5729943" y="0"/>
                </a:lnTo>
                <a:lnTo>
                  <a:pt x="5729943" y="1676831"/>
                </a:lnTo>
                <a:lnTo>
                  <a:pt x="0" y="1676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4171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58420" y="1887527"/>
            <a:ext cx="3310983" cy="3310983"/>
          </a:xfrm>
          <a:custGeom>
            <a:avLst/>
            <a:gdLst/>
            <a:ahLst/>
            <a:cxnLst/>
            <a:rect l="l" t="t" r="r" b="b"/>
            <a:pathLst>
              <a:path w="3310983" h="3310983">
                <a:moveTo>
                  <a:pt x="0" y="0"/>
                </a:moveTo>
                <a:lnTo>
                  <a:pt x="3310982" y="0"/>
                </a:lnTo>
                <a:lnTo>
                  <a:pt x="3310982" y="3310982"/>
                </a:lnTo>
                <a:lnTo>
                  <a:pt x="0" y="3310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5008" y="2971096"/>
            <a:ext cx="4601792" cy="1269051"/>
          </a:xfrm>
          <a:custGeom>
            <a:avLst/>
            <a:gdLst/>
            <a:ahLst/>
            <a:cxnLst/>
            <a:rect l="l" t="t" r="r" b="b"/>
            <a:pathLst>
              <a:path w="4601792" h="1269051">
                <a:moveTo>
                  <a:pt x="0" y="0"/>
                </a:moveTo>
                <a:lnTo>
                  <a:pt x="4601792" y="0"/>
                </a:lnTo>
                <a:lnTo>
                  <a:pt x="4601792" y="1269051"/>
                </a:lnTo>
                <a:lnTo>
                  <a:pt x="0" y="1269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2145778"/>
            <a:ext cx="4692857" cy="76854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5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ИНФОРМАЦИОННЫЙ </a:t>
            </a:r>
            <a:endParaRPr lang="ru-RU" sz="25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ts val="3039"/>
              </a:lnSpc>
            </a:pPr>
            <a:r>
              <a:rPr lang="en-US" sz="25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ВЕБ-САЙТ ДЛЯ ООО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0016" y="5428830"/>
            <a:ext cx="9203584" cy="93871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Руководитель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>
              <a:lnSpc>
                <a:spcPts val="2520"/>
              </a:lnSpc>
            </a:pPr>
            <a:r>
              <a:rPr 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</a:t>
            </a: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ав.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каф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АСУ, </a:t>
            </a: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к.т.н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., </a:t>
            </a: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доцент</a:t>
            </a:r>
            <a:endParaRPr lang="en-US" sz="18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В.В. </a:t>
            </a: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Романенко</a:t>
            </a:r>
            <a:endParaRPr lang="en-US" sz="18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6396109"/>
            <a:ext cx="9204959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Выполнил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algn="r"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студент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группы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з-431П10-6</a:t>
            </a:r>
          </a:p>
          <a:p>
            <a:pPr algn="r"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Загитов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5344"/>
            <a:ext cx="9753600" cy="119062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348"/>
              </a:lnSpc>
            </a:pPr>
            <a:r>
              <a:rPr lang="en-US" sz="2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ТОМСКИЙ ГОСУДАРСТВЕННЫЙ УНИВЕРСИТЕТ </a:t>
            </a:r>
          </a:p>
          <a:p>
            <a:pPr algn="ctr">
              <a:lnSpc>
                <a:spcPts val="2348"/>
              </a:lnSpc>
            </a:pPr>
            <a:r>
              <a:rPr lang="en-US" sz="2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СИСТЕМ УПРАВЛЕНИЯ </a:t>
            </a:r>
            <a:r>
              <a:rPr lang="ru-RU" sz="2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sz="2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РАДИОЭЛЕКТРОНИКИ</a:t>
            </a:r>
          </a:p>
          <a:p>
            <a:pPr algn="ctr">
              <a:lnSpc>
                <a:spcPts val="2348"/>
              </a:lnSpc>
            </a:pPr>
            <a:endParaRPr lang="en-US" sz="20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ts val="2348"/>
              </a:lnSpc>
            </a:pP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КАФЕДРА АВТОМАТИЗИРОВАННЫХ СИСТЕМ УПРАВЛЕНИЯ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110E-26D4-63C6-6623-1530A0F4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741DE7-3DD1-CF52-0688-8F9BC1F02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ЛОГИЧЕСКАЯ </a:t>
            </a:r>
            <a:r>
              <a:rPr lang="en-GB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FA-</a:t>
            </a: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ДАННЫХ 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B915B-94FF-1D43-A467-68B330799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9" y="1676400"/>
            <a:ext cx="9385202" cy="42916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110E-26D4-63C6-6623-1530A0F4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11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741DE7-3DD1-CF52-0688-8F9BC1F02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ДАТАЛОГИЧЕСКАЯ МОДЕЛЬ ДАННЫХ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4F763-714D-D798-36B6-FEC1A64B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3" y="1524000"/>
            <a:ext cx="9484112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0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110E-26D4-63C6-6623-1530A0F4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12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107">
            <a:extLst>
              <a:ext uri="{FF2B5EF4-FFF2-40B4-BE49-F238E27FC236}">
                <a16:creationId xmlns:a16="http://schemas.microsoft.com/office/drawing/2014/main" id="{E09221C6-BCA4-25CC-C42B-FF0748CEE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32" y="1231451"/>
            <a:ext cx="6982936" cy="4852297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A623DC-2A32-9C68-2760-450753F1EF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МАКЕТ ГЛАВНОЙ СТРАНИЦЫ</a:t>
            </a:r>
          </a:p>
        </p:txBody>
      </p:sp>
    </p:spTree>
    <p:extLst>
      <p:ext uri="{BB962C8B-B14F-4D97-AF65-F5344CB8AC3E}">
        <p14:creationId xmlns:p14="http://schemas.microsoft.com/office/powerpoint/2010/main" val="324952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13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ГЛАВНАЯ СТРАНИЦА САЙТА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BC1B1-EB13-91C2-1E97-9CF0E60CC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677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СТРАНИЦА</a:t>
            </a:r>
            <a:r>
              <a:rPr lang="en-US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</a:t>
            </a: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УСЛУГИ</a:t>
            </a:r>
            <a:r>
              <a:rPr lang="en-US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115A3-9895-180A-D2A2-F0BBBFE5C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50" y="736027"/>
            <a:ext cx="9357697" cy="58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2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577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СТРАНИЦА </a:t>
            </a:r>
            <a:r>
              <a:rPr lang="en-US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</a:t>
            </a: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ДОГОВОРЫ</a:t>
            </a:r>
            <a:r>
              <a:rPr lang="en-US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EAF78-AB88-FB62-F15F-9D90A493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7" y="1066800"/>
            <a:ext cx="9544845" cy="57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7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16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577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 «РЕГИСТРАЦИЯ»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0316F-2893-ABBA-0192-7C9DB558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838200"/>
            <a:ext cx="9601200" cy="5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4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E4AE-9CF8-0F73-4B10-15F72C3D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17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393ACD-558D-EA95-C95C-5DC39DD6A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752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СТРАНИЦА «ОТЧЕТ»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A6D42-12D4-5492-6048-5CA8CDA9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8" y="838200"/>
            <a:ext cx="9534462" cy="59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18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1021080"/>
            <a:ext cx="9753600" cy="5262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предметной области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Было подробно изучено текущее состояние бизнес-процессов компании, выявлены основные проблемы и определены требования к информационному сайту. Анализ существующих сайтов конкурентов позволил сформулировать ключевые характеристики и функции, которые должны быть реализованы в проектируемом сайте.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Проектирование информационного сайта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Выполнено детальное проектирование структуры и интерфейса сайта. Созданы макеты страниц, разработана логическая и физическая модели базы данных. Определены основные технологии и инструменты разработки: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HTML, CSS, JavaScript, PHP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MySQL.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Разработка и тестирование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На основе разработанных макетов и моделей выполнена реализация сайта. Проведено тестирование всех функциональных модулей, что позволило выявить и устранить ошибки. Сайт прошел проверку на соответствие требованиям и показал высокую производительность и надежность.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Внедрение и продвижение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Разработан план по внедрению и продвижению сайта. Определены основные методы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SEO-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оптимизации, чтобы повысить видимость сайта в поисковых системах. Внедрены формы обратной связи для улучшения взаимодействия с клиентами.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F20E6-B83C-6A8A-A2EE-F5FB0A7A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38EB1B2-1DDA-5675-4EF9-C6FAC423F3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РЕЗУЛЬТАТЫ РАБОТЫ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474090-B206-43C0-969E-36A803F3A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631" y="1458145"/>
            <a:ext cx="1870650" cy="529073"/>
          </a:xfrm>
          <a:prstGeom prst="rect">
            <a:avLst/>
          </a:prstGeom>
        </p:spPr>
      </p:pic>
      <p:sp>
        <p:nvSpPr>
          <p:cNvPr id="4" name="object 21">
            <a:extLst>
              <a:ext uri="{FF2B5EF4-FFF2-40B4-BE49-F238E27FC236}">
                <a16:creationId xmlns:a16="http://schemas.microsoft.com/office/drawing/2014/main" id="{A3A4DCCF-4674-41A6-9649-5AEFCE619344}"/>
              </a:ext>
            </a:extLst>
          </p:cNvPr>
          <p:cNvSpPr txBox="1">
            <a:spLocks/>
          </p:cNvSpPr>
          <p:nvPr/>
        </p:nvSpPr>
        <p:spPr>
          <a:xfrm>
            <a:off x="565631" y="3159002"/>
            <a:ext cx="5496444" cy="997196"/>
          </a:xfrm>
          <a:prstGeom prst="rect">
            <a:avLst/>
          </a:prstGeom>
        </p:spPr>
        <p:txBody>
          <a:bodyPr vert="horz" wrap="square" lIns="0" tIns="1219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160">
              <a:lnSpc>
                <a:spcPct val="100000"/>
              </a:lnSpc>
              <a:spcBef>
                <a:spcPts val="96"/>
              </a:spcBef>
            </a:pPr>
            <a:r>
              <a:rPr lang="ru-RU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СПАСИБО </a:t>
            </a:r>
            <a:br>
              <a:rPr lang="ru-RU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 ВНИМАНИЕ!</a:t>
            </a:r>
            <a:endParaRPr lang="ru-RU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object 25">
            <a:extLst>
              <a:ext uri="{FF2B5EF4-FFF2-40B4-BE49-F238E27FC236}">
                <a16:creationId xmlns:a16="http://schemas.microsoft.com/office/drawing/2014/main" id="{0BA81BF3-B6BE-4F52-90CF-EA69FDA6367B}"/>
              </a:ext>
            </a:extLst>
          </p:cNvPr>
          <p:cNvSpPr txBox="1"/>
          <p:nvPr/>
        </p:nvSpPr>
        <p:spPr>
          <a:xfrm>
            <a:off x="8326605" y="5719058"/>
            <a:ext cx="928713" cy="234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spcBef>
                <a:spcPts val="100"/>
              </a:spcBef>
            </a:pPr>
            <a:r>
              <a:rPr sz="144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tusur.ru</a:t>
            </a:r>
            <a:endParaRPr sz="144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BC420B5-68DA-4A04-BF66-4777E4377E6B}"/>
              </a:ext>
            </a:extLst>
          </p:cNvPr>
          <p:cNvSpPr/>
          <p:nvPr/>
        </p:nvSpPr>
        <p:spPr>
          <a:xfrm>
            <a:off x="498283" y="4800561"/>
            <a:ext cx="2849819" cy="287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" marR="442976">
              <a:lnSpc>
                <a:spcPct val="109400"/>
              </a:lnSpc>
              <a:spcBef>
                <a:spcPts val="420"/>
              </a:spcBef>
            </a:pPr>
            <a:r>
              <a:rPr lang="ru-RU" sz="12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г. Томск, пр. Ленина, 40 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285BF20-4772-4B47-9219-A3AD8B0384DD}"/>
              </a:ext>
            </a:extLst>
          </p:cNvPr>
          <p:cNvSpPr/>
          <p:nvPr/>
        </p:nvSpPr>
        <p:spPr>
          <a:xfrm>
            <a:off x="498282" y="5094586"/>
            <a:ext cx="2648610" cy="287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" marR="442976">
              <a:lnSpc>
                <a:spcPct val="109400"/>
              </a:lnSpc>
              <a:spcBef>
                <a:spcPts val="420"/>
              </a:spcBef>
            </a:pPr>
            <a:r>
              <a:rPr lang="en-US" sz="12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e-mail: </a:t>
            </a:r>
            <a:r>
              <a:rPr lang="en-US" sz="12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office@tusur.ru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21469E0-94E2-443C-987A-658509CA2CD9}"/>
              </a:ext>
            </a:extLst>
          </p:cNvPr>
          <p:cNvSpPr/>
          <p:nvPr/>
        </p:nvSpPr>
        <p:spPr>
          <a:xfrm>
            <a:off x="498283" y="5388612"/>
            <a:ext cx="2538837" cy="287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" marR="442976">
              <a:lnSpc>
                <a:spcPct val="109400"/>
              </a:lnSpc>
              <a:spcBef>
                <a:spcPts val="420"/>
              </a:spcBef>
            </a:pPr>
            <a:r>
              <a:rPr lang="ru-RU" sz="12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тел.: </a:t>
            </a:r>
            <a:r>
              <a:rPr lang="ru-RU" sz="12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(3822) 51-05-30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8ABA92-99BC-4044-B090-7293ECA24869}"/>
              </a:ext>
            </a:extLst>
          </p:cNvPr>
          <p:cNvSpPr/>
          <p:nvPr/>
        </p:nvSpPr>
        <p:spPr>
          <a:xfrm>
            <a:off x="498282" y="5682638"/>
            <a:ext cx="2193870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">
              <a:spcBef>
                <a:spcPts val="144"/>
              </a:spcBef>
            </a:pPr>
            <a:r>
              <a:rPr lang="ru-RU" sz="12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факс: </a:t>
            </a:r>
            <a:r>
              <a:rPr lang="ru-RU" sz="12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(3822) 51-32-62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7B18EE-1C06-4A3B-14BB-8B726C96C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30" y="870392"/>
            <a:ext cx="3930169" cy="3930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7B497-6509-78B0-FB5C-F20D22528B69}"/>
              </a:ext>
            </a:extLst>
          </p:cNvPr>
          <p:cNvSpPr txBox="1"/>
          <p:nvPr/>
        </p:nvSpPr>
        <p:spPr>
          <a:xfrm>
            <a:off x="4929808" y="76200"/>
            <a:ext cx="393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5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SCAN ME</a:t>
            </a:r>
          </a:p>
        </p:txBody>
      </p:sp>
    </p:spTree>
    <p:extLst>
      <p:ext uri="{BB962C8B-B14F-4D97-AF65-F5344CB8AC3E}">
        <p14:creationId xmlns:p14="http://schemas.microsoft.com/office/powerpoint/2010/main" val="205507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pPr>
              <a:defRPr/>
            </a:pPr>
            <a:fld id="{3536F5FB-6D64-48EC-B13C-40E71057F3DB}" type="slidenum">
              <a:rPr lang="ru-RU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BDE3D4B-EA3E-E876-9EC2-046A04E1BA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600" cy="6950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6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Проблема, потребовавшая данной разработки:</a:t>
            </a:r>
            <a:endParaRPr lang="ru-RU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Компании теряют потенциальных клиентов, так как их сайты не привлекают и не удерживают посетителей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Содержание сайтов редко обновляется и неинтересно для пользователей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Пользователи не находят нужной информации, что снижает их интерес и доверие</a:t>
            </a:r>
          </a:p>
          <a:p>
            <a:pPr marL="0" indent="0">
              <a:buNone/>
            </a:pPr>
            <a:endParaRPr lang="ru-RU" sz="16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ts val="1280"/>
              </a:spcAft>
              <a:buFont typeface="Arial" pitchFamily="34" charset="0"/>
              <a:buNone/>
            </a:pPr>
            <a:r>
              <a:rPr lang="ru-RU" sz="16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Цель выпускной квалификационной работы </a:t>
            </a:r>
            <a:r>
              <a:rPr lang="ru-RU" sz="16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совершенствование информационной поддержки компании через разработку и продвижения веб-сайта для компании по оказанию юридических услуг «</a:t>
            </a:r>
            <a:r>
              <a:rPr lang="ru-RU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TopLegalConsulting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Задачи бакалаврской работы</a:t>
            </a:r>
            <a:endParaRPr lang="ru-RU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Изучить предметную область и организационную структуру компании;	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Изучить бизнес-процессы предоставления юридических услуг клиенту и построить диаграммы «как есть»;	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Определить требования к информационному сайту юридической компании и рассмотреть существующие аналоги сайтов юридических компаний;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Обоснование необходимости использования сайта организации в конкурентноспособной деятельности;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Изучить современные способы разработки информационных сайтов и описать выбранные программные средства разработки информационного сайта;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Выполнить моделирование структуры сайта и макетов его страниц, моделирование структуры реляционной базы данных юридической компании;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Разработать общие положения (дерево функций и структура сайта);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Создать базу данных;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Разработать страницы информационного сайта юридической компании;</a:t>
            </a:r>
          </a:p>
          <a:p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Выполнить описание алгоритма продвижения информационного сайта.	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ts val="1280"/>
              </a:spcAft>
              <a:buFont typeface="Arial" pitchFamily="34" charset="0"/>
              <a:buNone/>
            </a:pPr>
            <a:endParaRPr lang="ru-RU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75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110E-26D4-63C6-6623-1530A0F4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20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741DE7-3DD1-CF52-0688-8F9BC1F02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ФИЗИЧЕСКАЯ МОДЕЛЬ ДАННЫХ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3CB4C-490C-8398-B575-08B9A181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1995"/>
            <a:ext cx="9730711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6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12313-E0E7-5998-C47F-B0EEA46B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9999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4460FA1-9E75-22B7-EEBA-1191F02EF3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ОРГАНИЗАЦИОННАЯ СТРУКТУРА</a:t>
            </a:r>
          </a:p>
          <a:p>
            <a:pPr algn="ctr"/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ООО «</a:t>
            </a:r>
            <a:r>
              <a:rPr lang="en-GB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TOPLEGALCONSULTING</a:t>
            </a: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  <a:endParaRPr lang="en-GB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6">
            <a:extLst>
              <a:ext uri="{FF2B5EF4-FFF2-40B4-BE49-F238E27FC236}">
                <a16:creationId xmlns:a16="http://schemas.microsoft.com/office/drawing/2014/main" id="{47AB6810-4725-A43F-C6D9-664E9AAEDA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46" y="1143000"/>
            <a:ext cx="8117706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50240" y="1066800"/>
            <a:ext cx="8453120" cy="5689600"/>
          </a:xfrm>
          <a:custGeom>
            <a:avLst/>
            <a:gdLst/>
            <a:ahLst/>
            <a:cxnLst/>
            <a:rect l="l" t="t" r="r" b="b"/>
            <a:pathLst>
              <a:path w="8453120" h="5689600">
                <a:moveTo>
                  <a:pt x="0" y="0"/>
                </a:moveTo>
                <a:lnTo>
                  <a:pt x="8453120" y="0"/>
                </a:lnTo>
                <a:lnTo>
                  <a:pt x="8453120" y="5689600"/>
                </a:lnTo>
                <a:lnTo>
                  <a:pt x="0" y="568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87" b="-1287"/>
            </a:stretch>
          </a:blip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44287-2BA6-5866-EDE6-14588AC4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78D20C3-AEC2-8C89-7493-5B216701A3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ДЕКОМПОЗИЦИЯ БИЗНЕС-ПРОЦЕССА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1110223"/>
            <a:ext cx="9448800" cy="589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17"/>
              </a:lnSpc>
            </a:pPr>
            <a:r>
              <a:rPr lang="ru-RU" sz="14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Разделы главной страницы: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Регистрация и авторизация пользователей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Приветствие и краткая информация о компании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Ссылки на основные категории договоров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Тарифы на юридические услуги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Контактные данные компании</a:t>
            </a:r>
          </a:p>
          <a:p>
            <a:pPr>
              <a:lnSpc>
                <a:spcPts val="2217"/>
              </a:lnSpc>
            </a:pPr>
            <a:endParaRPr lang="ru-RU" sz="14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217"/>
              </a:lnSpc>
            </a:pPr>
            <a:r>
              <a:rPr lang="ru-RU" sz="14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Разделы внутренних страниц: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компании и сотрудниках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Перечень предоставляемых юридических услуг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Список шаблонов договоров с возможностью скачивания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Последние новости компании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Контактные данные компании и форма обратной связи</a:t>
            </a:r>
          </a:p>
          <a:p>
            <a:pPr>
              <a:lnSpc>
                <a:spcPts val="2217"/>
              </a:lnSpc>
            </a:pPr>
            <a:endParaRPr lang="ru-RU" sz="14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217"/>
              </a:lnSpc>
            </a:pPr>
            <a:r>
              <a:rPr lang="ru-RU" sz="14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Требования к функциональности: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Возможность регистрации новых пользователей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Авторизация существующих пользователей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Добавление, редактирование и удаление контента администраторами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 контента для поисковых систем (</a:t>
            </a:r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SEO)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Генерация отчетов</a:t>
            </a:r>
          </a:p>
          <a:p>
            <a:pPr marL="285750" indent="-285750">
              <a:lnSpc>
                <a:spcPts val="2217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Минималистичный дизайн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61BE-D85E-C2FE-A4E2-EDD01D3A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CC8170-9300-4207-FBB0-6B82DE2125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БИЗНЕС-ТРЕБОВАНИЯ К САЙТУ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B4086-0D7D-ECF8-6DFD-769E7C8E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6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A3785E7-B340-99F9-7346-E5C21C21B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137229"/>
              </p:ext>
            </p:extLst>
          </p:nvPr>
        </p:nvGraphicFramePr>
        <p:xfrm>
          <a:off x="0" y="838200"/>
          <a:ext cx="9753600" cy="611186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061911">
                  <a:extLst>
                    <a:ext uri="{9D8B030D-6E8A-4147-A177-3AD203B41FA5}">
                      <a16:colId xmlns:a16="http://schemas.microsoft.com/office/drawing/2014/main" val="2201409086"/>
                    </a:ext>
                  </a:extLst>
                </a:gridCol>
                <a:gridCol w="2100925">
                  <a:extLst>
                    <a:ext uri="{9D8B030D-6E8A-4147-A177-3AD203B41FA5}">
                      <a16:colId xmlns:a16="http://schemas.microsoft.com/office/drawing/2014/main" val="4201106057"/>
                    </a:ext>
                  </a:extLst>
                </a:gridCol>
                <a:gridCol w="2100925">
                  <a:extLst>
                    <a:ext uri="{9D8B030D-6E8A-4147-A177-3AD203B41FA5}">
                      <a16:colId xmlns:a16="http://schemas.microsoft.com/office/drawing/2014/main" val="1785484992"/>
                    </a:ext>
                  </a:extLst>
                </a:gridCol>
                <a:gridCol w="1661039">
                  <a:extLst>
                    <a:ext uri="{9D8B030D-6E8A-4147-A177-3AD203B41FA5}">
                      <a16:colId xmlns:a16="http://schemas.microsoft.com/office/drawing/2014/main" val="425735620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58907566"/>
                    </a:ext>
                  </a:extLst>
                </a:gridCol>
              </a:tblGrid>
              <a:tr h="686453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Требования к проектируемой системе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Аналог 1</a:t>
                      </a:r>
                    </a:p>
                  </a:txBody>
                  <a:tcPr marL="66379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Аналог 2</a:t>
                      </a:r>
                    </a:p>
                  </a:txBody>
                  <a:tcPr marL="66379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Аналог 3</a:t>
                      </a:r>
                    </a:p>
                  </a:txBody>
                  <a:tcPr marL="66379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Разрабатываемый сайт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00130497"/>
                  </a:ext>
                </a:extLst>
              </a:tr>
              <a:tr h="138843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Юридическая фирма «Пепеляев Групп»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Юридическая компания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«ПРИОРИТЕТ»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Юридическая компания «КМК»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Юридическая компания «</a:t>
                      </a:r>
                      <a:r>
                        <a:rPr lang="ru-RU" sz="1100" b="1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TopLegalConsulting</a:t>
                      </a:r>
                      <a:r>
                        <a:rPr lang="ru-RU" sz="11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»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9147098"/>
                  </a:ext>
                </a:extLst>
              </a:tr>
              <a:tr h="686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Быстрота работы сайта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65464865"/>
                  </a:ext>
                </a:extLst>
              </a:tr>
              <a:tr h="604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Удобство навигации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30933285"/>
                  </a:ext>
                </a:extLst>
              </a:tr>
              <a:tr h="686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Информация об услугах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3858532"/>
                  </a:ext>
                </a:extLst>
              </a:tr>
              <a:tr h="686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Информация о договорах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3399863"/>
                  </a:ext>
                </a:extLst>
              </a:tr>
              <a:tr h="10374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Быстрота работы потоков данных в системе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5872280"/>
                  </a:ext>
                </a:extLst>
              </a:tr>
              <a:tr h="33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Дизайн сайта</a:t>
                      </a:r>
                    </a:p>
                  </a:txBody>
                  <a:tcPr marL="66379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6379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 marL="66379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3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684704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97DBD90-5C96-6C2A-CD3B-0A446A48A9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83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САЙТОВ-АНАЛОГОВ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1000" y="1581150"/>
            <a:ext cx="8763000" cy="2095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1"/>
              </a:lnSpc>
            </a:pP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Программирование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стороне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клиента</a:t>
            </a:r>
            <a:endParaRPr lang="en-US" sz="20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ts val="4614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</a:t>
            </a:r>
            <a:r>
              <a:rPr lang="ru-RU" sz="200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зык гипертекстовой разметки текста -</a:t>
            </a:r>
            <a:r>
              <a:rPr lang="en-US" sz="200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ts val="4614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Каскадные таблицы стилей -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ts val="4614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</a:t>
            </a:r>
            <a:r>
              <a:rPr lang="ru-RU" sz="200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зык программирования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4614718"/>
            <a:ext cx="8686800" cy="1287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Программирование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стороне</a:t>
            </a:r>
            <a:r>
              <a:rPr lang="en-US" sz="20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сервера</a:t>
            </a:r>
            <a:endParaRPr lang="ru-RU" sz="20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lnSpc>
                <a:spcPts val="5375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Система управления базами данных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MySQL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528531-AFAB-5470-2D57-231FAA635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5029200"/>
            <a:ext cx="1080000" cy="1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96C852-44A5-0130-F6C9-309E34C2C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96519"/>
            <a:ext cx="1080000" cy="570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8D37E9-3D51-02E5-BC4A-A66A16264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00" y="2542988"/>
            <a:ext cx="1080000" cy="980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41D43D-AF2B-4FD2-1BCB-CD7A2542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800" y="1682623"/>
            <a:ext cx="1080000" cy="1080000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1EF4B31-F243-B23A-46EB-555DFAF1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7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5F2898B-9785-722F-DC88-545892049A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095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ТЕХНОЛОГИЧЕСКИЙ СТЕК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3B88A-957C-1957-BBEF-E28D5F8F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8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A3C1BB8-60B5-573E-4158-5285FBBCDC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109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175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СХЕМА СТРУКТУРЫ САЙТА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6FCE2-F678-7759-FBE4-976325549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93942"/>
            <a:ext cx="539186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3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3"/>
          <p:cNvSpPr/>
          <p:nvPr/>
        </p:nvSpPr>
        <p:spPr>
          <a:xfrm>
            <a:off x="1752600" y="3594660"/>
            <a:ext cx="6502400" cy="3720540"/>
          </a:xfrm>
          <a:custGeom>
            <a:avLst/>
            <a:gdLst/>
            <a:ahLst/>
            <a:cxnLst/>
            <a:rect l="l" t="t" r="r" b="b"/>
            <a:pathLst>
              <a:path w="6502400" h="3720540">
                <a:moveTo>
                  <a:pt x="0" y="0"/>
                </a:moveTo>
                <a:lnTo>
                  <a:pt x="6502400" y="0"/>
                </a:lnTo>
                <a:lnTo>
                  <a:pt x="6502400" y="3720539"/>
                </a:lnTo>
                <a:lnTo>
                  <a:pt x="0" y="3720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7" r="-757"/>
            </a:stretch>
          </a:blipFill>
        </p:spPr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0CD1ED75-6457-358E-D5BB-3A09725F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950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9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D3D9066-E87B-9300-AAAE-9DBF5E60A6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59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026"/>
              </a:lnSpc>
            </a:pPr>
            <a:r>
              <a:rPr lang="ru-RU" sz="2800" b="1" dirty="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СХЕМА МЕНЮ И СТРАНИЦ САЙТА</a:t>
            </a:r>
            <a:endParaRPr lang="en-US" sz="2800" b="1" dirty="0">
              <a:solidFill>
                <a:srgbClr val="3C388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54" name="Схема 3">
            <a:extLst>
              <a:ext uri="{FF2B5EF4-FFF2-40B4-BE49-F238E27FC236}">
                <a16:creationId xmlns:a16="http://schemas.microsoft.com/office/drawing/2014/main" id="{75E474C7-74E0-5AE3-E6E1-14FB36C4D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51169"/>
              </p:ext>
            </p:extLst>
          </p:nvPr>
        </p:nvGraphicFramePr>
        <p:xfrm>
          <a:off x="152400" y="838200"/>
          <a:ext cx="95250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6913</TotalTime>
  <Words>1781</Words>
  <Application>Microsoft Macintosh PowerPoint</Application>
  <PresentationFormat>Custom</PresentationFormat>
  <Paragraphs>222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Wingdings</vt:lpstr>
      <vt:lpstr>Verdana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Презентация.pptx</dc:title>
  <cp:lastModifiedBy>Загитов Денис Олегович</cp:lastModifiedBy>
  <cp:revision>17</cp:revision>
  <cp:lastPrinted>2024-06-27T05:49:38Z</cp:lastPrinted>
  <dcterms:created xsi:type="dcterms:W3CDTF">2006-08-16T00:00:00Z</dcterms:created>
  <dcterms:modified xsi:type="dcterms:W3CDTF">2024-07-03T08:43:34Z</dcterms:modified>
  <dc:identifier>DAGJIZHUKws</dc:identifier>
</cp:coreProperties>
</file>